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07" name="본문 첫 번째 줄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해 질 무렵의 하늘을 배경으로 둔 바다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해 질 무렵의 하늘을 배경으로 둔 바다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해 질 무렵의 해변과 바다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해 질 무렵의 해변과 바다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해 질 무렵의 해변과 바다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본문 첫 번째 줄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저자 및 날짜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3" name="해 질 무렵의 하늘을 배경으로 둔 바다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슬라이드 부제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1" name="해 질 무렵의 하늘을 배경으로 둔 바다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슬라이드 부제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63" name="본문 첫 번째 줄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본문 첫 번째 줄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의제 부제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namu.wiki/w/%E7%84%A1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머신러닝 - AI 빌리지   안민재"/>
          <p:cNvSpPr txBox="1"/>
          <p:nvPr>
            <p:ph type="body" idx="21"/>
          </p:nvPr>
        </p:nvSpPr>
        <p:spPr>
          <a:xfrm>
            <a:off x="1219200" y="8705584"/>
            <a:ext cx="21945600" cy="6057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r>
              <a:t>머신러닝 - AI 빌리지   안민재</a:t>
            </a:r>
          </a:p>
        </p:txBody>
      </p:sp>
      <p:sp>
        <p:nvSpPr>
          <p:cNvPr id="152" name="사내 첫 데이터사이언티스트의 삽질기 (Feat. 고군분투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defRPr b="1" spc="-114" sz="1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사내 첫 데이터사이언티스트의 삽질기 </a:t>
            </a:r>
            <a:r>
              <a:rPr spc="-82" sz="8200"/>
              <a:t>(Feat. 고군분투)</a:t>
            </a:r>
          </a:p>
        </p:txBody>
      </p:sp>
      <p:pic>
        <p:nvPicPr>
          <p:cNvPr id="153" name="52557539.png" descr="525575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513" y="264519"/>
            <a:ext cx="1208350" cy="120835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데이터 빌리지 반상회"/>
          <p:cNvSpPr txBox="1"/>
          <p:nvPr/>
        </p:nvSpPr>
        <p:spPr>
          <a:xfrm>
            <a:off x="1835839" y="565799"/>
            <a:ext cx="2194559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08990">
              <a:lnSpc>
                <a:spcPct val="100000"/>
              </a:lnSpc>
              <a:defRPr spc="-29" sz="2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데이터 빌리지 반상회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선"/>
          <p:cNvSpPr/>
          <p:nvPr/>
        </p:nvSpPr>
        <p:spPr>
          <a:xfrm>
            <a:off x="7555284" y="4860800"/>
            <a:ext cx="136554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68" name="선"/>
          <p:cNvSpPr/>
          <p:nvPr/>
        </p:nvSpPr>
        <p:spPr>
          <a:xfrm>
            <a:off x="4174187" y="4908234"/>
            <a:ext cx="2824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69" name="어떤 문제를 풀었나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 문제를 풀었나?</a:t>
            </a:r>
          </a:p>
        </p:txBody>
      </p:sp>
      <p:pic>
        <p:nvPicPr>
          <p:cNvPr id="14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4090446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4" name="그룹화"/>
          <p:cNvGrpSpPr/>
          <p:nvPr/>
        </p:nvGrpSpPr>
        <p:grpSpPr>
          <a:xfrm>
            <a:off x="3161040" y="4277746"/>
            <a:ext cx="1347936" cy="1347935"/>
            <a:chOff x="0" y="0"/>
            <a:chExt cx="1347934" cy="1347934"/>
          </a:xfrm>
        </p:grpSpPr>
        <p:pic>
          <p:nvPicPr>
            <p:cNvPr id="147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47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475" name="매체"/>
          <p:cNvSpPr txBox="1"/>
          <p:nvPr/>
        </p:nvSpPr>
        <p:spPr>
          <a:xfrm>
            <a:off x="3161040" y="3703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sp>
        <p:nvSpPr>
          <p:cNvPr id="1476" name="광고주"/>
          <p:cNvSpPr txBox="1"/>
          <p:nvPr/>
        </p:nvSpPr>
        <p:spPr>
          <a:xfrm>
            <a:off x="22378444" y="431565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pic>
        <p:nvPicPr>
          <p:cNvPr id="147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374" y="4044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4138681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9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2579" y="3402893"/>
            <a:ext cx="3097642" cy="3097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0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659" y="4267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선"/>
          <p:cNvSpPr/>
          <p:nvPr/>
        </p:nvSpPr>
        <p:spPr>
          <a:xfrm>
            <a:off x="1852995" y="4908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82" name="오디언스"/>
          <p:cNvSpPr txBox="1"/>
          <p:nvPr/>
        </p:nvSpPr>
        <p:spPr>
          <a:xfrm>
            <a:off x="1105969" y="3703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  <p:sp>
        <p:nvSpPr>
          <p:cNvPr id="1483" name="MONEY"/>
          <p:cNvSpPr txBox="1"/>
          <p:nvPr/>
        </p:nvSpPr>
        <p:spPr>
          <a:xfrm>
            <a:off x="10993367" y="2295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484" name="DATA"/>
          <p:cNvSpPr txBox="1"/>
          <p:nvPr/>
        </p:nvSpPr>
        <p:spPr>
          <a:xfrm>
            <a:off x="10993367" y="691117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485" name="타원형"/>
          <p:cNvSpPr/>
          <p:nvPr/>
        </p:nvSpPr>
        <p:spPr>
          <a:xfrm>
            <a:off x="10068539" y="2681281"/>
            <a:ext cx="4614581" cy="4540865"/>
          </a:xfrm>
          <a:prstGeom prst="ellipse">
            <a:avLst/>
          </a:prstGeom>
          <a:ln w="381000">
            <a:solidFill>
              <a:schemeClr val="accent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선"/>
          <p:cNvSpPr/>
          <p:nvPr/>
        </p:nvSpPr>
        <p:spPr>
          <a:xfrm>
            <a:off x="7555284" y="4860800"/>
            <a:ext cx="136554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88" name="선"/>
          <p:cNvSpPr/>
          <p:nvPr/>
        </p:nvSpPr>
        <p:spPr>
          <a:xfrm>
            <a:off x="4174187" y="4908234"/>
            <a:ext cx="2824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89" name="어떤 문제를 풀었나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 문제를 풀었나?</a:t>
            </a:r>
          </a:p>
        </p:txBody>
      </p:sp>
      <p:pic>
        <p:nvPicPr>
          <p:cNvPr id="149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4090446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4" name="그룹화"/>
          <p:cNvGrpSpPr/>
          <p:nvPr/>
        </p:nvGrpSpPr>
        <p:grpSpPr>
          <a:xfrm>
            <a:off x="3161040" y="4277746"/>
            <a:ext cx="1347936" cy="1347935"/>
            <a:chOff x="0" y="0"/>
            <a:chExt cx="1347934" cy="1347934"/>
          </a:xfrm>
        </p:grpSpPr>
        <p:pic>
          <p:nvPicPr>
            <p:cNvPr id="149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49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495" name="매체"/>
          <p:cNvSpPr txBox="1"/>
          <p:nvPr/>
        </p:nvSpPr>
        <p:spPr>
          <a:xfrm>
            <a:off x="3161040" y="3703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sp>
        <p:nvSpPr>
          <p:cNvPr id="1496" name="광고주"/>
          <p:cNvSpPr txBox="1"/>
          <p:nvPr/>
        </p:nvSpPr>
        <p:spPr>
          <a:xfrm>
            <a:off x="22378444" y="431565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pic>
        <p:nvPicPr>
          <p:cNvPr id="149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374" y="4044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4138681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2579" y="3402893"/>
            <a:ext cx="3097642" cy="3097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659" y="4267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501" name="선"/>
          <p:cNvSpPr/>
          <p:nvPr/>
        </p:nvSpPr>
        <p:spPr>
          <a:xfrm>
            <a:off x="1852995" y="4908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02" name="오디언스"/>
          <p:cNvSpPr txBox="1"/>
          <p:nvPr/>
        </p:nvSpPr>
        <p:spPr>
          <a:xfrm>
            <a:off x="1105969" y="3703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  <p:sp>
        <p:nvSpPr>
          <p:cNvPr id="1503" name="MONEY"/>
          <p:cNvSpPr txBox="1"/>
          <p:nvPr/>
        </p:nvSpPr>
        <p:spPr>
          <a:xfrm>
            <a:off x="10993367" y="2295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504" name="DATA"/>
          <p:cNvSpPr txBox="1"/>
          <p:nvPr/>
        </p:nvSpPr>
        <p:spPr>
          <a:xfrm>
            <a:off x="10993367" y="691117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505" name="타원형"/>
          <p:cNvSpPr/>
          <p:nvPr/>
        </p:nvSpPr>
        <p:spPr>
          <a:xfrm>
            <a:off x="10068539" y="2681281"/>
            <a:ext cx="4614581" cy="4540865"/>
          </a:xfrm>
          <a:prstGeom prst="ellipse">
            <a:avLst/>
          </a:prstGeom>
          <a:ln w="381000">
            <a:solidFill>
              <a:schemeClr val="accent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506" name="낙찰 성공율을 향상시켰으면 좋겠다."/>
          <p:cNvSpPr txBox="1"/>
          <p:nvPr/>
        </p:nvSpPr>
        <p:spPr>
          <a:xfrm>
            <a:off x="3051813" y="2278327"/>
            <a:ext cx="8696728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52145">
              <a:lnSpc>
                <a:spcPct val="100000"/>
              </a:lnSpc>
              <a:defRPr spc="-47" sz="474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낙찰 성공율을 향상시켰으면 좋겠다.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선"/>
          <p:cNvSpPr/>
          <p:nvPr/>
        </p:nvSpPr>
        <p:spPr>
          <a:xfrm>
            <a:off x="13227313" y="4860800"/>
            <a:ext cx="79834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09" name="선"/>
          <p:cNvSpPr/>
          <p:nvPr/>
        </p:nvSpPr>
        <p:spPr>
          <a:xfrm>
            <a:off x="4174187" y="4908234"/>
            <a:ext cx="2824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10" name="Bid Optimiz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Bid Optimizer</a:t>
            </a:r>
          </a:p>
        </p:txBody>
      </p:sp>
      <p:pic>
        <p:nvPicPr>
          <p:cNvPr id="151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4090446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15" name="그룹화"/>
          <p:cNvGrpSpPr/>
          <p:nvPr/>
        </p:nvGrpSpPr>
        <p:grpSpPr>
          <a:xfrm>
            <a:off x="3161040" y="4277746"/>
            <a:ext cx="1347936" cy="1347935"/>
            <a:chOff x="0" y="0"/>
            <a:chExt cx="1347934" cy="1347934"/>
          </a:xfrm>
        </p:grpSpPr>
        <p:pic>
          <p:nvPicPr>
            <p:cNvPr id="1512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3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514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516" name="매체"/>
          <p:cNvSpPr txBox="1"/>
          <p:nvPr/>
        </p:nvSpPr>
        <p:spPr>
          <a:xfrm>
            <a:off x="3161040" y="3703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sp>
        <p:nvSpPr>
          <p:cNvPr id="1517" name="광고주"/>
          <p:cNvSpPr txBox="1"/>
          <p:nvPr/>
        </p:nvSpPr>
        <p:spPr>
          <a:xfrm>
            <a:off x="22378444" y="431565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pic>
        <p:nvPicPr>
          <p:cNvPr id="151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374" y="4044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4138681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2579" y="3402893"/>
            <a:ext cx="3097642" cy="3097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1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659" y="4267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선"/>
          <p:cNvSpPr/>
          <p:nvPr/>
        </p:nvSpPr>
        <p:spPr>
          <a:xfrm>
            <a:off x="1852995" y="4908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23" name="오디언스"/>
          <p:cNvSpPr txBox="1"/>
          <p:nvPr/>
        </p:nvSpPr>
        <p:spPr>
          <a:xfrm>
            <a:off x="1105969" y="3703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  <p:sp>
        <p:nvSpPr>
          <p:cNvPr id="1524" name="MONEY"/>
          <p:cNvSpPr txBox="1"/>
          <p:nvPr/>
        </p:nvSpPr>
        <p:spPr>
          <a:xfrm>
            <a:off x="10993367" y="2295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525" name="DATA"/>
          <p:cNvSpPr txBox="1"/>
          <p:nvPr/>
        </p:nvSpPr>
        <p:spPr>
          <a:xfrm>
            <a:off x="10180567" y="691117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526" name="선"/>
          <p:cNvSpPr/>
          <p:nvPr/>
        </p:nvSpPr>
        <p:spPr>
          <a:xfrm flipH="1" flipV="1">
            <a:off x="7715777" y="4950780"/>
            <a:ext cx="412323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선"/>
          <p:cNvSpPr/>
          <p:nvPr/>
        </p:nvSpPr>
        <p:spPr>
          <a:xfrm>
            <a:off x="13227313" y="4860800"/>
            <a:ext cx="79834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29" name="선"/>
          <p:cNvSpPr/>
          <p:nvPr/>
        </p:nvSpPr>
        <p:spPr>
          <a:xfrm>
            <a:off x="4174187" y="4908234"/>
            <a:ext cx="2824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0" name="Bid Optimiz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Bid Optimizer</a:t>
            </a:r>
          </a:p>
        </p:txBody>
      </p:sp>
      <p:pic>
        <p:nvPicPr>
          <p:cNvPr id="153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4090446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5" name="그룹화"/>
          <p:cNvGrpSpPr/>
          <p:nvPr/>
        </p:nvGrpSpPr>
        <p:grpSpPr>
          <a:xfrm>
            <a:off x="3161040" y="4277746"/>
            <a:ext cx="1347936" cy="1347935"/>
            <a:chOff x="0" y="0"/>
            <a:chExt cx="1347934" cy="1347934"/>
          </a:xfrm>
        </p:grpSpPr>
        <p:pic>
          <p:nvPicPr>
            <p:cNvPr id="1532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3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534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536" name="매체"/>
          <p:cNvSpPr txBox="1"/>
          <p:nvPr/>
        </p:nvSpPr>
        <p:spPr>
          <a:xfrm>
            <a:off x="3161040" y="3703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sp>
        <p:nvSpPr>
          <p:cNvPr id="1537" name="광고주"/>
          <p:cNvSpPr txBox="1"/>
          <p:nvPr/>
        </p:nvSpPr>
        <p:spPr>
          <a:xfrm>
            <a:off x="22378444" y="431565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pic>
        <p:nvPicPr>
          <p:cNvPr id="153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374" y="4044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4138681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2579" y="3402893"/>
            <a:ext cx="3097642" cy="3097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1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659" y="4267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542" name="선"/>
          <p:cNvSpPr/>
          <p:nvPr/>
        </p:nvSpPr>
        <p:spPr>
          <a:xfrm>
            <a:off x="1852995" y="4908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43" name="오디언스"/>
          <p:cNvSpPr txBox="1"/>
          <p:nvPr/>
        </p:nvSpPr>
        <p:spPr>
          <a:xfrm>
            <a:off x="1105969" y="3703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  <p:sp>
        <p:nvSpPr>
          <p:cNvPr id="1544" name="MONEY"/>
          <p:cNvSpPr txBox="1"/>
          <p:nvPr/>
        </p:nvSpPr>
        <p:spPr>
          <a:xfrm>
            <a:off x="10993367" y="2295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545" name="DATA"/>
          <p:cNvSpPr txBox="1"/>
          <p:nvPr/>
        </p:nvSpPr>
        <p:spPr>
          <a:xfrm>
            <a:off x="10180567" y="691117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546" name="mlflow_logo.png" descr="mlflow_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89626" y="8154426"/>
            <a:ext cx="3329652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7" name="logo-teal.png" descr="logo-teal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626773" y="7932339"/>
            <a:ext cx="4788417" cy="172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8" name="선"/>
          <p:cNvSpPr/>
          <p:nvPr/>
        </p:nvSpPr>
        <p:spPr>
          <a:xfrm flipH="1" flipV="1">
            <a:off x="7715777" y="4950780"/>
            <a:ext cx="412323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선"/>
          <p:cNvSpPr/>
          <p:nvPr/>
        </p:nvSpPr>
        <p:spPr>
          <a:xfrm>
            <a:off x="13227313" y="4860800"/>
            <a:ext cx="79834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51" name="선"/>
          <p:cNvSpPr/>
          <p:nvPr/>
        </p:nvSpPr>
        <p:spPr>
          <a:xfrm>
            <a:off x="4174187" y="4908234"/>
            <a:ext cx="2824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52" name="Bid Optimiz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Bid Optimizer</a:t>
            </a:r>
          </a:p>
        </p:txBody>
      </p:sp>
      <p:pic>
        <p:nvPicPr>
          <p:cNvPr id="155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4090446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7" name="그룹화"/>
          <p:cNvGrpSpPr/>
          <p:nvPr/>
        </p:nvGrpSpPr>
        <p:grpSpPr>
          <a:xfrm>
            <a:off x="3161040" y="4277746"/>
            <a:ext cx="1347936" cy="1347935"/>
            <a:chOff x="0" y="0"/>
            <a:chExt cx="1347934" cy="1347934"/>
          </a:xfrm>
        </p:grpSpPr>
        <p:pic>
          <p:nvPicPr>
            <p:cNvPr id="1554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5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556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558" name="매체"/>
          <p:cNvSpPr txBox="1"/>
          <p:nvPr/>
        </p:nvSpPr>
        <p:spPr>
          <a:xfrm>
            <a:off x="3161040" y="3703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sp>
        <p:nvSpPr>
          <p:cNvPr id="1559" name="광고주"/>
          <p:cNvSpPr txBox="1"/>
          <p:nvPr/>
        </p:nvSpPr>
        <p:spPr>
          <a:xfrm>
            <a:off x="22378444" y="431565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pic>
        <p:nvPicPr>
          <p:cNvPr id="15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374" y="4044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4138681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2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2579" y="3402893"/>
            <a:ext cx="3097642" cy="3097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3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659" y="4267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564" name="선"/>
          <p:cNvSpPr/>
          <p:nvPr/>
        </p:nvSpPr>
        <p:spPr>
          <a:xfrm>
            <a:off x="1852995" y="4908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65" name="오디언스"/>
          <p:cNvSpPr txBox="1"/>
          <p:nvPr/>
        </p:nvSpPr>
        <p:spPr>
          <a:xfrm>
            <a:off x="1105969" y="3703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  <p:sp>
        <p:nvSpPr>
          <p:cNvPr id="1566" name="MONEY"/>
          <p:cNvSpPr txBox="1"/>
          <p:nvPr/>
        </p:nvSpPr>
        <p:spPr>
          <a:xfrm>
            <a:off x="10993367" y="2295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567" name="DATA"/>
          <p:cNvSpPr txBox="1"/>
          <p:nvPr/>
        </p:nvSpPr>
        <p:spPr>
          <a:xfrm>
            <a:off x="10180567" y="691117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568" name="mlflow_logo.png" descr="mlflow_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89626" y="8154426"/>
            <a:ext cx="3329652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9" name="logo-teal.png" descr="logo-teal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626773" y="7932339"/>
            <a:ext cx="4788417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0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700568" y="10665947"/>
            <a:ext cx="1907768" cy="1907768"/>
          </a:xfrm>
          <a:prstGeom prst="rect">
            <a:avLst/>
          </a:prstGeom>
          <a:ln w="12700">
            <a:miter lim="400000"/>
          </a:ln>
        </p:spPr>
      </p:pic>
      <p:sp>
        <p:nvSpPr>
          <p:cNvPr id="1571" name="선"/>
          <p:cNvSpPr/>
          <p:nvPr/>
        </p:nvSpPr>
        <p:spPr>
          <a:xfrm flipV="1">
            <a:off x="9601710" y="9509355"/>
            <a:ext cx="1" cy="1084690"/>
          </a:xfrm>
          <a:prstGeom prst="line">
            <a:avLst/>
          </a:prstGeom>
          <a:ln w="25400">
            <a:solidFill>
              <a:schemeClr val="accent4">
                <a:hueOff val="-904334"/>
                <a:lumOff val="295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2" name="선"/>
          <p:cNvSpPr/>
          <p:nvPr/>
        </p:nvSpPr>
        <p:spPr>
          <a:xfrm>
            <a:off x="11413372" y="8881657"/>
            <a:ext cx="4904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3" name="선"/>
          <p:cNvSpPr/>
          <p:nvPr/>
        </p:nvSpPr>
        <p:spPr>
          <a:xfrm>
            <a:off x="13091779" y="6774994"/>
            <a:ext cx="1" cy="1512324"/>
          </a:xfrm>
          <a:prstGeom prst="line">
            <a:avLst/>
          </a:prstGeom>
          <a:ln w="50800">
            <a:solidFill>
              <a:schemeClr val="accent4">
                <a:hueOff val="-904334"/>
                <a:lumOff val="295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4" name="선"/>
          <p:cNvSpPr/>
          <p:nvPr/>
        </p:nvSpPr>
        <p:spPr>
          <a:xfrm flipV="1">
            <a:off x="13686588" y="6766013"/>
            <a:ext cx="1" cy="1530285"/>
          </a:xfrm>
          <a:prstGeom prst="line">
            <a:avLst/>
          </a:prstGeom>
          <a:ln w="50800">
            <a:solidFill>
              <a:schemeClr val="accent4">
                <a:hueOff val="-904334"/>
                <a:lumOff val="295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5" name="선"/>
          <p:cNvSpPr/>
          <p:nvPr/>
        </p:nvSpPr>
        <p:spPr>
          <a:xfrm flipH="1" flipV="1">
            <a:off x="7715777" y="4950780"/>
            <a:ext cx="412323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선"/>
          <p:cNvSpPr/>
          <p:nvPr/>
        </p:nvSpPr>
        <p:spPr>
          <a:xfrm>
            <a:off x="13227313" y="4860800"/>
            <a:ext cx="79834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8" name="선"/>
          <p:cNvSpPr/>
          <p:nvPr/>
        </p:nvSpPr>
        <p:spPr>
          <a:xfrm>
            <a:off x="4174187" y="4908234"/>
            <a:ext cx="2824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9" name="Bid Optimiz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Bid Optimizer</a:t>
            </a:r>
          </a:p>
        </p:txBody>
      </p:sp>
      <p:pic>
        <p:nvPicPr>
          <p:cNvPr id="158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4090446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4" name="그룹화"/>
          <p:cNvGrpSpPr/>
          <p:nvPr/>
        </p:nvGrpSpPr>
        <p:grpSpPr>
          <a:xfrm>
            <a:off x="3161040" y="4277746"/>
            <a:ext cx="1347936" cy="1347935"/>
            <a:chOff x="0" y="0"/>
            <a:chExt cx="1347934" cy="1347934"/>
          </a:xfrm>
        </p:grpSpPr>
        <p:pic>
          <p:nvPicPr>
            <p:cNvPr id="158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58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585" name="매체"/>
          <p:cNvSpPr txBox="1"/>
          <p:nvPr/>
        </p:nvSpPr>
        <p:spPr>
          <a:xfrm>
            <a:off x="3161040" y="3703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sp>
        <p:nvSpPr>
          <p:cNvPr id="1586" name="광고주"/>
          <p:cNvSpPr txBox="1"/>
          <p:nvPr/>
        </p:nvSpPr>
        <p:spPr>
          <a:xfrm>
            <a:off x="22378444" y="431565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pic>
        <p:nvPicPr>
          <p:cNvPr id="158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374" y="4044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4138681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9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2579" y="3402893"/>
            <a:ext cx="3097642" cy="3097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0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659" y="4267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591" name="선"/>
          <p:cNvSpPr/>
          <p:nvPr/>
        </p:nvSpPr>
        <p:spPr>
          <a:xfrm>
            <a:off x="1852995" y="4908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92" name="오디언스"/>
          <p:cNvSpPr txBox="1"/>
          <p:nvPr/>
        </p:nvSpPr>
        <p:spPr>
          <a:xfrm>
            <a:off x="1105969" y="3703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  <p:sp>
        <p:nvSpPr>
          <p:cNvPr id="1593" name="MONEY"/>
          <p:cNvSpPr txBox="1"/>
          <p:nvPr/>
        </p:nvSpPr>
        <p:spPr>
          <a:xfrm>
            <a:off x="10993367" y="2295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594" name="DATA"/>
          <p:cNvSpPr txBox="1"/>
          <p:nvPr/>
        </p:nvSpPr>
        <p:spPr>
          <a:xfrm>
            <a:off x="10180567" y="691117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595" name="mlflow_logo.png" descr="mlflow_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89626" y="8154426"/>
            <a:ext cx="3329652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6" name="logo-teal.png" descr="logo-teal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626773" y="7932339"/>
            <a:ext cx="4788417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7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700568" y="10665947"/>
            <a:ext cx="1907768" cy="1907768"/>
          </a:xfrm>
          <a:prstGeom prst="rect">
            <a:avLst/>
          </a:prstGeom>
          <a:ln w="12700">
            <a:miter lim="400000"/>
          </a:ln>
        </p:spPr>
      </p:pic>
      <p:sp>
        <p:nvSpPr>
          <p:cNvPr id="1598" name="선"/>
          <p:cNvSpPr/>
          <p:nvPr/>
        </p:nvSpPr>
        <p:spPr>
          <a:xfrm flipV="1">
            <a:off x="9601710" y="9509355"/>
            <a:ext cx="1" cy="1084690"/>
          </a:xfrm>
          <a:prstGeom prst="line">
            <a:avLst/>
          </a:prstGeom>
          <a:ln w="25400">
            <a:solidFill>
              <a:schemeClr val="accent4">
                <a:hueOff val="-904334"/>
                <a:lumOff val="295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99" name="선"/>
          <p:cNvSpPr/>
          <p:nvPr/>
        </p:nvSpPr>
        <p:spPr>
          <a:xfrm>
            <a:off x="11413372" y="8881657"/>
            <a:ext cx="4904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00" name="선"/>
          <p:cNvSpPr/>
          <p:nvPr/>
        </p:nvSpPr>
        <p:spPr>
          <a:xfrm>
            <a:off x="13091779" y="6774994"/>
            <a:ext cx="1" cy="1512324"/>
          </a:xfrm>
          <a:prstGeom prst="line">
            <a:avLst/>
          </a:prstGeom>
          <a:ln w="50800">
            <a:solidFill>
              <a:schemeClr val="accent4">
                <a:hueOff val="-904334"/>
                <a:lumOff val="295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01" name="선"/>
          <p:cNvSpPr/>
          <p:nvPr/>
        </p:nvSpPr>
        <p:spPr>
          <a:xfrm flipV="1">
            <a:off x="13686588" y="6766013"/>
            <a:ext cx="1" cy="1530285"/>
          </a:xfrm>
          <a:prstGeom prst="line">
            <a:avLst/>
          </a:prstGeom>
          <a:ln w="50800">
            <a:solidFill>
              <a:schemeClr val="accent4">
                <a:hueOff val="-904334"/>
                <a:lumOff val="295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02" name="선"/>
          <p:cNvSpPr/>
          <p:nvPr/>
        </p:nvSpPr>
        <p:spPr>
          <a:xfrm flipH="1" flipV="1">
            <a:off x="7715777" y="4950780"/>
            <a:ext cx="412323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03" name="낙찰 확률을 높일 수 있는 실시간 최적 가격"/>
          <p:cNvSpPr txBox="1"/>
          <p:nvPr/>
        </p:nvSpPr>
        <p:spPr>
          <a:xfrm>
            <a:off x="7358288" y="3601606"/>
            <a:ext cx="3679616" cy="153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낙찰 확률을 높일 수 있는 실시간 최적 가격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많은 이슈들이 있었지만.. 현실적인 “제약조건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많은 이슈들이 있었지만.. 현실적인 “제약조건”</a:t>
            </a:r>
          </a:p>
        </p:txBody>
      </p:sp>
      <p:sp>
        <p:nvSpPr>
          <p:cNvPr id="1606" name="MONEY"/>
          <p:cNvSpPr txBox="1"/>
          <p:nvPr/>
        </p:nvSpPr>
        <p:spPr>
          <a:xfrm>
            <a:off x="10993367" y="2295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607" name="1. 첫 request 부터 response 까지 NN ms"/>
          <p:cNvSpPr txBox="1"/>
          <p:nvPr/>
        </p:nvSpPr>
        <p:spPr>
          <a:xfrm>
            <a:off x="1347514" y="2691177"/>
            <a:ext cx="13613642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1. 첫 request 부터 response 까지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NN ms</a:t>
            </a:r>
          </a:p>
        </p:txBody>
      </p:sp>
      <p:sp>
        <p:nvSpPr>
          <p:cNvPr id="1608" name="2. Memory 한계"/>
          <p:cNvSpPr txBox="1"/>
          <p:nvPr/>
        </p:nvSpPr>
        <p:spPr>
          <a:xfrm>
            <a:off x="-1998350" y="3748181"/>
            <a:ext cx="13613643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2.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Memory 한계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많은 이슈들이 있었지만.. 현실적인 “제약조건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많은 이슈들이 있었지만.. 현실적인 “제약조건”</a:t>
            </a:r>
          </a:p>
        </p:txBody>
      </p:sp>
      <p:sp>
        <p:nvSpPr>
          <p:cNvPr id="1611" name="MONEY"/>
          <p:cNvSpPr txBox="1"/>
          <p:nvPr/>
        </p:nvSpPr>
        <p:spPr>
          <a:xfrm>
            <a:off x="10993367" y="2295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612" name="1. 첫 request 부터 response 까지 NN ms"/>
          <p:cNvSpPr txBox="1"/>
          <p:nvPr/>
        </p:nvSpPr>
        <p:spPr>
          <a:xfrm>
            <a:off x="1347514" y="2691177"/>
            <a:ext cx="13613642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1. 첫 request 부터 response 까지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NN ms</a:t>
            </a:r>
          </a:p>
        </p:txBody>
      </p:sp>
      <p:sp>
        <p:nvSpPr>
          <p:cNvPr id="1613" name="2. Memory 한계"/>
          <p:cNvSpPr txBox="1"/>
          <p:nvPr/>
        </p:nvSpPr>
        <p:spPr>
          <a:xfrm>
            <a:off x="-1998350" y="3748181"/>
            <a:ext cx="13613643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2.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Memory 한계</a:t>
            </a:r>
          </a:p>
        </p:txBody>
      </p:sp>
      <p:sp>
        <p:nvSpPr>
          <p:cNvPr id="1614" name="Inference Model 객체가 계속 생기는 것을 방지"/>
          <p:cNvSpPr txBox="1"/>
          <p:nvPr/>
        </p:nvSpPr>
        <p:spPr>
          <a:xfrm>
            <a:off x="10099646" y="3748181"/>
            <a:ext cx="13613643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Inference Model 객체가 계속 생기는 것을 방지</a:t>
            </a:r>
          </a:p>
        </p:txBody>
      </p:sp>
      <p:sp>
        <p:nvSpPr>
          <p:cNvPr id="1615" name="모델 경량화"/>
          <p:cNvSpPr txBox="1"/>
          <p:nvPr/>
        </p:nvSpPr>
        <p:spPr>
          <a:xfrm>
            <a:off x="10830533" y="2691177"/>
            <a:ext cx="13613643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모델 경량화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많은 이슈들이 있었지만.. 현실적인 “제약조건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많은 이슈들이 있었지만.. 현실적인 “제약조건”</a:t>
            </a:r>
          </a:p>
        </p:txBody>
      </p:sp>
      <p:sp>
        <p:nvSpPr>
          <p:cNvPr id="1618" name="MONEY"/>
          <p:cNvSpPr txBox="1"/>
          <p:nvPr/>
        </p:nvSpPr>
        <p:spPr>
          <a:xfrm>
            <a:off x="10993367" y="2295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pic>
        <p:nvPicPr>
          <p:cNvPr id="1619" name="logo-teal.png" descr="logo-t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1102" y="2673214"/>
            <a:ext cx="4788417" cy="172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0" name="Singletone 패턴"/>
          <p:cNvSpPr txBox="1"/>
          <p:nvPr/>
        </p:nvSpPr>
        <p:spPr>
          <a:xfrm>
            <a:off x="3616172" y="3102951"/>
            <a:ext cx="13613643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>
                <a:solidFill>
                  <a:schemeClr val="accent5"/>
                </a:solidFill>
              </a:rPr>
              <a:t>Singletone</a:t>
            </a:r>
            <a:r>
              <a:t> 패턴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많은 이슈들이 있었지만.. 현실적인 “제약조건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많은 이슈들이 있었지만.. 현실적인 “제약조건”</a:t>
            </a:r>
          </a:p>
        </p:txBody>
      </p:sp>
      <p:sp>
        <p:nvSpPr>
          <p:cNvPr id="1623" name="MONEY"/>
          <p:cNvSpPr txBox="1"/>
          <p:nvPr/>
        </p:nvSpPr>
        <p:spPr>
          <a:xfrm>
            <a:off x="10993367" y="2295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pic>
        <p:nvPicPr>
          <p:cNvPr id="1624" name="logo-teal.png" descr="logo-t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1102" y="2673214"/>
            <a:ext cx="4788417" cy="172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5" name="Singletone 패턴"/>
          <p:cNvSpPr txBox="1"/>
          <p:nvPr/>
        </p:nvSpPr>
        <p:spPr>
          <a:xfrm>
            <a:off x="3616172" y="3102951"/>
            <a:ext cx="13613643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>
                <a:solidFill>
                  <a:schemeClr val="accent5"/>
                </a:solidFill>
              </a:rPr>
              <a:t>Singletone</a:t>
            </a:r>
            <a:r>
              <a:t> 패턴</a:t>
            </a:r>
          </a:p>
        </p:txBody>
      </p:sp>
      <p:pic>
        <p:nvPicPr>
          <p:cNvPr id="162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92495" y="5079796"/>
            <a:ext cx="11137901" cy="447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862" y="5092700"/>
            <a:ext cx="12291435" cy="3386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1. 현재 상황 파악하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현재 상황 파악하기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또 무엇을 해왔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또 무엇을 해왔는가?</a:t>
            </a:r>
          </a:p>
        </p:txBody>
      </p:sp>
      <p:sp>
        <p:nvSpPr>
          <p:cNvPr id="1630" name="1. Bid Optimizer"/>
          <p:cNvSpPr txBox="1"/>
          <p:nvPr/>
        </p:nvSpPr>
        <p:spPr>
          <a:xfrm>
            <a:off x="799475" y="2489711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Bid Optimizer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또 무엇을 해왔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또 무엇을 해왔는가?</a:t>
            </a:r>
          </a:p>
        </p:txBody>
      </p:sp>
      <p:sp>
        <p:nvSpPr>
          <p:cNvPr id="1633" name="1. Bid Optimizer"/>
          <p:cNvSpPr txBox="1"/>
          <p:nvPr/>
        </p:nvSpPr>
        <p:spPr>
          <a:xfrm>
            <a:off x="799475" y="2489711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Bid Optimizer</a:t>
            </a:r>
          </a:p>
        </p:txBody>
      </p:sp>
      <p:sp>
        <p:nvSpPr>
          <p:cNvPr id="1634" name="2. Automatic Traffic Curation"/>
          <p:cNvSpPr txBox="1"/>
          <p:nvPr/>
        </p:nvSpPr>
        <p:spPr>
          <a:xfrm>
            <a:off x="799475" y="3857129"/>
            <a:ext cx="12854767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2. Automatic Traffic Curation</a:t>
            </a:r>
          </a:p>
        </p:txBody>
      </p:sp>
      <p:sp>
        <p:nvSpPr>
          <p:cNvPr id="1635" name="3. Fraud Traffic Detection"/>
          <p:cNvSpPr txBox="1"/>
          <p:nvPr/>
        </p:nvSpPr>
        <p:spPr>
          <a:xfrm>
            <a:off x="113981" y="5224546"/>
            <a:ext cx="12854767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 3. Fraud Traffic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또 무엇을 해왔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또 무엇을 해왔는가?</a:t>
            </a:r>
          </a:p>
        </p:txBody>
      </p:sp>
      <p:sp>
        <p:nvSpPr>
          <p:cNvPr id="1638" name="1. Bid Optimizer"/>
          <p:cNvSpPr txBox="1"/>
          <p:nvPr/>
        </p:nvSpPr>
        <p:spPr>
          <a:xfrm>
            <a:off x="799475" y="2489711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Bid Optimizer</a:t>
            </a:r>
          </a:p>
        </p:txBody>
      </p:sp>
      <p:sp>
        <p:nvSpPr>
          <p:cNvPr id="1639" name="2. Automatic Traffic Curation"/>
          <p:cNvSpPr txBox="1"/>
          <p:nvPr/>
        </p:nvSpPr>
        <p:spPr>
          <a:xfrm>
            <a:off x="799475" y="3857129"/>
            <a:ext cx="12854767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2. Automatic Traffic Curation</a:t>
            </a:r>
          </a:p>
        </p:txBody>
      </p:sp>
      <p:sp>
        <p:nvSpPr>
          <p:cNvPr id="1640" name="3. Fraud Traffic Detection"/>
          <p:cNvSpPr txBox="1"/>
          <p:nvPr/>
        </p:nvSpPr>
        <p:spPr>
          <a:xfrm>
            <a:off x="113981" y="5224546"/>
            <a:ext cx="12854767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 3. Fraud Traffic Detection</a:t>
            </a:r>
          </a:p>
        </p:txBody>
      </p:sp>
      <p:sp>
        <p:nvSpPr>
          <p:cNvPr id="1641" name="4. Data Management Platform"/>
          <p:cNvSpPr txBox="1"/>
          <p:nvPr/>
        </p:nvSpPr>
        <p:spPr>
          <a:xfrm>
            <a:off x="946367" y="6591965"/>
            <a:ext cx="12854767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 4. Data Management Platform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또 무엇을 해왔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또 무엇을 해왔는가?</a:t>
            </a:r>
          </a:p>
        </p:txBody>
      </p:sp>
      <p:sp>
        <p:nvSpPr>
          <p:cNvPr id="1644" name="1. Bid Optimizer"/>
          <p:cNvSpPr txBox="1"/>
          <p:nvPr/>
        </p:nvSpPr>
        <p:spPr>
          <a:xfrm>
            <a:off x="799475" y="2489711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Bid Optimizer</a:t>
            </a:r>
          </a:p>
        </p:txBody>
      </p:sp>
      <p:sp>
        <p:nvSpPr>
          <p:cNvPr id="1645" name="2. Automatic Traffic Curation"/>
          <p:cNvSpPr txBox="1"/>
          <p:nvPr/>
        </p:nvSpPr>
        <p:spPr>
          <a:xfrm>
            <a:off x="799475" y="3857129"/>
            <a:ext cx="12854767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2. Automatic Traffic Curation</a:t>
            </a:r>
          </a:p>
        </p:txBody>
      </p:sp>
      <p:sp>
        <p:nvSpPr>
          <p:cNvPr id="1646" name="3. Fraud Traffic Detection"/>
          <p:cNvSpPr txBox="1"/>
          <p:nvPr/>
        </p:nvSpPr>
        <p:spPr>
          <a:xfrm>
            <a:off x="113981" y="5224546"/>
            <a:ext cx="12854767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 3. Fraud Traffic Detection</a:t>
            </a:r>
          </a:p>
        </p:txBody>
      </p:sp>
      <p:sp>
        <p:nvSpPr>
          <p:cNvPr id="1647" name="4. Data Management Platform"/>
          <p:cNvSpPr txBox="1"/>
          <p:nvPr/>
        </p:nvSpPr>
        <p:spPr>
          <a:xfrm>
            <a:off x="946367" y="6591965"/>
            <a:ext cx="12854767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 4. Data Management Platform</a:t>
            </a:r>
          </a:p>
        </p:txBody>
      </p:sp>
      <p:pic>
        <p:nvPicPr>
          <p:cNvPr id="164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76021" y="1807243"/>
            <a:ext cx="11823701" cy="789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9" name="출처 - https://www.ebn.co.kr/news/view/1577478/?sc=Naver"/>
          <p:cNvSpPr txBox="1"/>
          <p:nvPr/>
        </p:nvSpPr>
        <p:spPr>
          <a:xfrm>
            <a:off x="15697238" y="1304601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19" sz="2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출처 - https://www.ebn.co.kr/news/view/1577478/?sc=Naver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지금은 무엇을 하고 있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지금은 무엇을 하고 있는가?</a:t>
            </a:r>
          </a:p>
        </p:txBody>
      </p:sp>
      <p:sp>
        <p:nvSpPr>
          <p:cNvPr id="1652" name="쿠키리스 시대의 도래"/>
          <p:cNvSpPr txBox="1"/>
          <p:nvPr/>
        </p:nvSpPr>
        <p:spPr>
          <a:xfrm>
            <a:off x="2252070" y="2571318"/>
            <a:ext cx="8540783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쿠키리스 시대의 도래</a:t>
            </a:r>
          </a:p>
        </p:txBody>
      </p:sp>
      <p:sp>
        <p:nvSpPr>
          <p:cNvPr id="1653" name="출처 - https://www.comworld.co.kr/news/articleView.html?idxno=50811"/>
          <p:cNvSpPr txBox="1"/>
          <p:nvPr/>
        </p:nvSpPr>
        <p:spPr>
          <a:xfrm>
            <a:off x="15697238" y="1304601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19" sz="2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출처 - https://www.comworld.co.kr/news/articleView.html?idxno=50811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지금은 무엇을 하고 있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지금은 무엇을 하고 있는가?</a:t>
            </a:r>
          </a:p>
        </p:txBody>
      </p:sp>
      <p:sp>
        <p:nvSpPr>
          <p:cNvPr id="1656" name="쿠키리스 시대의 도래"/>
          <p:cNvSpPr txBox="1"/>
          <p:nvPr/>
        </p:nvSpPr>
        <p:spPr>
          <a:xfrm>
            <a:off x="2252070" y="2571318"/>
            <a:ext cx="8540783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쿠키리스 시대의 도래</a:t>
            </a:r>
          </a:p>
        </p:txBody>
      </p:sp>
      <p:pic>
        <p:nvPicPr>
          <p:cNvPr id="165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480" y="3705529"/>
            <a:ext cx="11772191" cy="3338384"/>
          </a:xfrm>
          <a:prstGeom prst="rect">
            <a:avLst/>
          </a:prstGeom>
          <a:ln w="12700">
            <a:miter lim="400000"/>
          </a:ln>
        </p:spPr>
      </p:pic>
      <p:sp>
        <p:nvSpPr>
          <p:cNvPr id="1658" name="출처 - https://www.comworld.co.kr/news/articleView.html?idxno=50811"/>
          <p:cNvSpPr txBox="1"/>
          <p:nvPr/>
        </p:nvSpPr>
        <p:spPr>
          <a:xfrm>
            <a:off x="15697238" y="1304601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19" sz="2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출처 - https://www.comworld.co.kr/news/articleView.html?idxno=50811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지금은 무엇을 하고 있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지금은 무엇을 하고 있는가?</a:t>
            </a:r>
          </a:p>
        </p:txBody>
      </p:sp>
      <p:sp>
        <p:nvSpPr>
          <p:cNvPr id="1661" name="쿠키리스 시대의 도래"/>
          <p:cNvSpPr txBox="1"/>
          <p:nvPr/>
        </p:nvSpPr>
        <p:spPr>
          <a:xfrm>
            <a:off x="2252070" y="2571318"/>
            <a:ext cx="8540783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쿠키리스 시대의 도래</a:t>
            </a:r>
          </a:p>
        </p:txBody>
      </p:sp>
      <p:pic>
        <p:nvPicPr>
          <p:cNvPr id="166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480" y="3705529"/>
            <a:ext cx="11772191" cy="3338384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출처 - https://www.comworld.co.kr/news/articleView.html?idxno=50811"/>
          <p:cNvSpPr txBox="1"/>
          <p:nvPr/>
        </p:nvSpPr>
        <p:spPr>
          <a:xfrm>
            <a:off x="15697238" y="1304601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19" sz="2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출처 - https://www.comworld.co.kr/news/articleView.html?idxno=50811</a:t>
            </a:r>
          </a:p>
        </p:txBody>
      </p:sp>
      <p:sp>
        <p:nvSpPr>
          <p:cNvPr id="1664" name="퍼포먼스 마케팅 - 맞춤형 광고에 타격"/>
          <p:cNvSpPr txBox="1"/>
          <p:nvPr/>
        </p:nvSpPr>
        <p:spPr>
          <a:xfrm>
            <a:off x="11372098" y="2571318"/>
            <a:ext cx="11772191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퍼포먼스 마케팅 - 맞춤형 광고에 타격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지금은 무엇을 하고 있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지금은 무엇을 하고 있는가?</a:t>
            </a:r>
          </a:p>
        </p:txBody>
      </p:sp>
      <p:sp>
        <p:nvSpPr>
          <p:cNvPr id="1667" name="쿠키리스 시대의 도래"/>
          <p:cNvSpPr txBox="1"/>
          <p:nvPr/>
        </p:nvSpPr>
        <p:spPr>
          <a:xfrm>
            <a:off x="2252070" y="2571318"/>
            <a:ext cx="8540783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쿠키리스 시대의 도래</a:t>
            </a:r>
          </a:p>
        </p:txBody>
      </p:sp>
      <p:pic>
        <p:nvPicPr>
          <p:cNvPr id="166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480" y="3705529"/>
            <a:ext cx="11772191" cy="3338384"/>
          </a:xfrm>
          <a:prstGeom prst="rect">
            <a:avLst/>
          </a:prstGeom>
          <a:ln w="12700">
            <a:miter lim="400000"/>
          </a:ln>
        </p:spPr>
      </p:pic>
      <p:sp>
        <p:nvSpPr>
          <p:cNvPr id="1669" name="출처 - https://www.comworld.co.kr/news/articleView.html?idxno=50811"/>
          <p:cNvSpPr txBox="1"/>
          <p:nvPr/>
        </p:nvSpPr>
        <p:spPr>
          <a:xfrm>
            <a:off x="15697238" y="1304601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19" sz="2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출처 - https://www.comworld.co.kr/news/articleView.html?idxno=50811</a:t>
            </a:r>
          </a:p>
        </p:txBody>
      </p:sp>
      <p:sp>
        <p:nvSpPr>
          <p:cNvPr id="1670" name="퍼포먼스 마케팅 - 맞춤형 광고에 타격"/>
          <p:cNvSpPr txBox="1"/>
          <p:nvPr/>
        </p:nvSpPr>
        <p:spPr>
          <a:xfrm>
            <a:off x="11372098" y="2571318"/>
            <a:ext cx="11772191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퍼포먼스 마케팅 - 맞춤형 광고에 타격</a:t>
            </a:r>
          </a:p>
        </p:txBody>
      </p:sp>
      <p:sp>
        <p:nvSpPr>
          <p:cNvPr id="1671" name="Contextual Targeting"/>
          <p:cNvSpPr txBox="1"/>
          <p:nvPr/>
        </p:nvSpPr>
        <p:spPr>
          <a:xfrm>
            <a:off x="13004123" y="4372640"/>
            <a:ext cx="10442660" cy="200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79" sz="80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Contextual Targeting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오늘 드린 말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오늘 드린 말씀</a:t>
            </a:r>
          </a:p>
        </p:txBody>
      </p:sp>
      <p:sp>
        <p:nvSpPr>
          <p:cNvPr id="1674" name="삽질기 여정"/>
          <p:cNvSpPr txBox="1"/>
          <p:nvPr>
            <p:ph type="body" idx="21"/>
          </p:nvPr>
        </p:nvSpPr>
        <p:spPr>
          <a:xfrm>
            <a:off x="1219200" y="2384648"/>
            <a:ext cx="4144818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524255" indent="-524255" algn="l">
              <a:buSzPct val="150000"/>
              <a:buChar char="•"/>
            </a:lvl1pPr>
          </a:lstStyle>
          <a:p>
            <a:pPr/>
            <a:r>
              <a:t> 삽질기 여정 </a:t>
            </a:r>
          </a:p>
        </p:txBody>
      </p:sp>
      <p:pic>
        <p:nvPicPr>
          <p:cNvPr id="167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3177" y="4878577"/>
            <a:ext cx="9637646" cy="8316855"/>
          </a:xfrm>
          <a:prstGeom prst="rect">
            <a:avLst/>
          </a:prstGeom>
          <a:ln w="12700">
            <a:miter lim="400000"/>
          </a:ln>
        </p:spPr>
      </p:pic>
      <p:sp>
        <p:nvSpPr>
          <p:cNvPr id="1676" name="광고 도메인과 AI"/>
          <p:cNvSpPr txBox="1"/>
          <p:nvPr/>
        </p:nvSpPr>
        <p:spPr>
          <a:xfrm>
            <a:off x="1219199" y="3273932"/>
            <a:ext cx="5217624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4255" indent="-524255" algn="l" defTabSz="792479">
              <a:lnSpc>
                <a:spcPct val="100000"/>
              </a:lnSpc>
              <a:buSzPct val="150000"/>
              <a:buChar char="•"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 광고 도메인과 AI </a:t>
            </a:r>
          </a:p>
        </p:txBody>
      </p:sp>
      <p:sp>
        <p:nvSpPr>
          <p:cNvPr id="1677" name="제 삽질은 계속 될 것입니다."/>
          <p:cNvSpPr txBox="1"/>
          <p:nvPr/>
        </p:nvSpPr>
        <p:spPr>
          <a:xfrm>
            <a:off x="8425525" y="2384648"/>
            <a:ext cx="648424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792479">
              <a:lnSpc>
                <a:spcPct val="100000"/>
              </a:lnSpc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제 삽질은 계속 될 것입니다.</a:t>
            </a:r>
          </a:p>
        </p:txBody>
      </p:sp>
      <p:sp>
        <p:nvSpPr>
          <p:cNvPr id="1678" name="여기 계신 많은 분들의 노력이 결코 삽질에 그치지 않을 것입니다."/>
          <p:cNvSpPr txBox="1"/>
          <p:nvPr/>
        </p:nvSpPr>
        <p:spPr>
          <a:xfrm>
            <a:off x="8447871" y="3631612"/>
            <a:ext cx="1241996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709930">
              <a:lnSpc>
                <a:spcPct val="100000"/>
              </a:lnSpc>
              <a:defRPr b="1" spc="-37" sz="378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여기 계신 많은 분들의 노력이 결코 삽질에 그치지 않을 것입니다.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ont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Contact</a:t>
            </a:r>
          </a:p>
        </p:txBody>
      </p:sp>
      <p:pic>
        <p:nvPicPr>
          <p:cNvPr id="168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0" r="50067" b="0"/>
          <a:stretch>
            <a:fillRect/>
          </a:stretch>
        </p:blipFill>
        <p:spPr>
          <a:xfrm>
            <a:off x="3129465" y="3758207"/>
            <a:ext cx="6468131" cy="6199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2" name="instagram.png" descr="instagr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66804" y="2700299"/>
            <a:ext cx="1374840" cy="1374839"/>
          </a:xfrm>
          <a:prstGeom prst="rect">
            <a:avLst/>
          </a:prstGeom>
          <a:ln w="12700">
            <a:miter lim="400000"/>
          </a:ln>
        </p:spPr>
      </p:pic>
      <p:sp>
        <p:nvSpPr>
          <p:cNvPr id="1683" name="emjay__y"/>
          <p:cNvSpPr txBox="1"/>
          <p:nvPr/>
        </p:nvSpPr>
        <p:spPr>
          <a:xfrm>
            <a:off x="11946913" y="2855321"/>
            <a:ext cx="8540783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emjay__y</a:t>
            </a:r>
          </a:p>
        </p:txBody>
      </p:sp>
      <p:pic>
        <p:nvPicPr>
          <p:cNvPr id="168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66804" y="4654039"/>
            <a:ext cx="1374840" cy="1374840"/>
          </a:xfrm>
          <a:prstGeom prst="rect">
            <a:avLst/>
          </a:prstGeom>
          <a:ln w="12700">
            <a:miter lim="400000"/>
          </a:ln>
        </p:spPr>
      </p:pic>
      <p:sp>
        <p:nvSpPr>
          <p:cNvPr id="1685" name="emjayahn"/>
          <p:cNvSpPr txBox="1"/>
          <p:nvPr/>
        </p:nvSpPr>
        <p:spPr>
          <a:xfrm>
            <a:off x="12093805" y="4809062"/>
            <a:ext cx="8540783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emjayahn</a:t>
            </a:r>
          </a:p>
        </p:txBody>
      </p:sp>
      <p:pic>
        <p:nvPicPr>
          <p:cNvPr id="1686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66804" y="6762803"/>
            <a:ext cx="1374840" cy="1374840"/>
          </a:xfrm>
          <a:prstGeom prst="rect">
            <a:avLst/>
          </a:prstGeom>
          <a:ln w="12700">
            <a:miter lim="400000"/>
          </a:ln>
        </p:spPr>
      </p:pic>
      <p:sp>
        <p:nvSpPr>
          <p:cNvPr id="1687" name="https://emjayahn.github.io"/>
          <p:cNvSpPr txBox="1"/>
          <p:nvPr/>
        </p:nvSpPr>
        <p:spPr>
          <a:xfrm>
            <a:off x="14525676" y="6917825"/>
            <a:ext cx="8540783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42950">
              <a:lnSpc>
                <a:spcPct val="100000"/>
              </a:lnSpc>
              <a:defRPr spc="-53" sz="54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https://emjayahn.github.io</a:t>
            </a:r>
          </a:p>
        </p:txBody>
      </p:sp>
      <p:pic>
        <p:nvPicPr>
          <p:cNvPr id="1688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95373" y="9026589"/>
            <a:ext cx="1917701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emjay.data@gmail.com"/>
          <p:cNvSpPr txBox="1"/>
          <p:nvPr/>
        </p:nvSpPr>
        <p:spPr>
          <a:xfrm>
            <a:off x="14525676" y="9199042"/>
            <a:ext cx="8540783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emjay.data@gmail.com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1. 현재 상황 파악하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현재 상황 파악하기</a:t>
            </a:r>
          </a:p>
        </p:txBody>
      </p:sp>
      <p:sp>
        <p:nvSpPr>
          <p:cNvPr id="182" name="당시 상황은 데이터사이언스 관점에서 어떤 상태였는가?"/>
          <p:cNvSpPr txBox="1"/>
          <p:nvPr/>
        </p:nvSpPr>
        <p:spPr>
          <a:xfrm>
            <a:off x="1219199" y="2551482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당시 상황은 </a:t>
            </a:r>
            <a:r>
              <a:rPr b="1"/>
              <a:t>데이터사이언스</a:t>
            </a:r>
            <a:r>
              <a:t> 관점에서 어떤 상태였는가?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1. 현재 상황 파악하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현재 상황 파악하기</a:t>
            </a:r>
          </a:p>
        </p:txBody>
      </p:sp>
      <p:sp>
        <p:nvSpPr>
          <p:cNvPr id="185" name="당시 상황은 데이터사이언스 관점에서 어떤 상태였는가?"/>
          <p:cNvSpPr txBox="1"/>
          <p:nvPr/>
        </p:nvSpPr>
        <p:spPr>
          <a:xfrm>
            <a:off x="1219199" y="2551482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당시 상황은 </a:t>
            </a:r>
            <a:r>
              <a:rPr b="1"/>
              <a:t>데이터사이언스</a:t>
            </a:r>
            <a:r>
              <a:t> 관점에서 어떤 상태였는가?</a:t>
            </a:r>
          </a:p>
        </p:txBody>
      </p:sp>
      <p:sp>
        <p:nvSpPr>
          <p:cNvPr id="186" name="답은 매우 쉬웠다"/>
          <p:cNvSpPr txBox="1"/>
          <p:nvPr/>
        </p:nvSpPr>
        <p:spPr>
          <a:xfrm>
            <a:off x="1219199" y="3814587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01675">
              <a:lnSpc>
                <a:spcPct val="100000"/>
              </a:lnSpc>
              <a:defRPr b="1"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b="0"/>
              <a:t>답은</a:t>
            </a:r>
            <a:r>
              <a:t> 매우 쉬웠다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1. 현재 상황 파악하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현재 상황 파악하기</a:t>
            </a:r>
          </a:p>
        </p:txBody>
      </p:sp>
      <p:sp>
        <p:nvSpPr>
          <p:cNvPr id="189" name="당시 상황은 데이터사이언스 관점에서 어떤 상태였는가?"/>
          <p:cNvSpPr txBox="1"/>
          <p:nvPr/>
        </p:nvSpPr>
        <p:spPr>
          <a:xfrm>
            <a:off x="1219199" y="2551482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당시 상황은 </a:t>
            </a:r>
            <a:r>
              <a:rPr b="1"/>
              <a:t>데이터사이언스</a:t>
            </a:r>
            <a:r>
              <a:t> 관점에서 어떤 상태였는가?</a:t>
            </a:r>
          </a:p>
        </p:txBody>
      </p:sp>
      <p:sp>
        <p:nvSpPr>
          <p:cNvPr id="190" name="답은 매우 쉬웠다"/>
          <p:cNvSpPr txBox="1"/>
          <p:nvPr/>
        </p:nvSpPr>
        <p:spPr>
          <a:xfrm>
            <a:off x="1219199" y="3814587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01675">
              <a:lnSpc>
                <a:spcPct val="100000"/>
              </a:lnSpc>
              <a:defRPr b="1"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b="0"/>
              <a:t>답은</a:t>
            </a:r>
            <a:r>
              <a:t> 매우 쉬웠다</a:t>
            </a:r>
          </a:p>
        </p:txBody>
      </p:sp>
      <p:sp>
        <p:nvSpPr>
          <p:cNvPr id="191" name="無"/>
          <p:cNvSpPr txBox="1"/>
          <p:nvPr/>
        </p:nvSpPr>
        <p:spPr>
          <a:xfrm>
            <a:off x="1219199" y="5322511"/>
            <a:ext cx="21945602" cy="631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400" sz="40000">
                <a:latin typeface="나눔바른고딕"/>
                <a:ea typeface="나눔바른고딕"/>
                <a:cs typeface="나눔바른고딕"/>
                <a:sym typeface="나눔바른고딕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1783" y="2521836"/>
            <a:ext cx="14800434" cy="821598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내가 어디서부터 시작을 해야 될까? 어디부터 챙겨야 할까?"/>
          <p:cNvSpPr txBox="1"/>
          <p:nvPr/>
        </p:nvSpPr>
        <p:spPr>
          <a:xfrm>
            <a:off x="1219199" y="1217319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내가 어디서부터 시작을 해야 될까? 어디부터 챙겨야 할까?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1. 현재 상황 파악하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현재 상황 파악하기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1. 현재 상황 파악하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현재 상황 파악하기</a:t>
            </a:r>
          </a:p>
        </p:txBody>
      </p:sp>
      <p:sp>
        <p:nvSpPr>
          <p:cNvPr id="199" name="SWOT 분석!"/>
          <p:cNvSpPr txBox="1"/>
          <p:nvPr/>
        </p:nvSpPr>
        <p:spPr>
          <a:xfrm>
            <a:off x="2296404" y="23719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lnSpc>
                <a:spcPct val="100000"/>
              </a:lnSpc>
              <a:defRPr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b="1"/>
              <a:t>SW</a:t>
            </a:r>
            <a:r>
              <a:rPr b="1" spc="-36" sz="3600"/>
              <a:t>OT</a:t>
            </a:r>
            <a:r>
              <a:t> 분석!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1. 현재 상황 파악하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현재 상황 파악하기</a:t>
            </a:r>
          </a:p>
        </p:txBody>
      </p:sp>
      <p:sp>
        <p:nvSpPr>
          <p:cNvPr id="202" name="SWOT 분석!"/>
          <p:cNvSpPr txBox="1"/>
          <p:nvPr/>
        </p:nvSpPr>
        <p:spPr>
          <a:xfrm>
            <a:off x="2296404" y="23719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lnSpc>
                <a:spcPct val="100000"/>
              </a:lnSpc>
              <a:defRPr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b="1"/>
              <a:t>SW</a:t>
            </a:r>
            <a:r>
              <a:rPr b="1" spc="-36" sz="3600"/>
              <a:t>OT</a:t>
            </a:r>
            <a:r>
              <a:t> 분석!</a:t>
            </a:r>
          </a:p>
        </p:txBody>
      </p:sp>
      <p:sp>
        <p:nvSpPr>
          <p:cNvPr id="203" name="** FYI…"/>
          <p:cNvSpPr txBox="1"/>
          <p:nvPr/>
        </p:nvSpPr>
        <p:spPr>
          <a:xfrm>
            <a:off x="17047849" y="3820972"/>
            <a:ext cx="5925559" cy="360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lnSpc>
                <a:spcPct val="100000"/>
              </a:lnSpc>
              <a:defRPr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** FYI </a:t>
            </a:r>
          </a:p>
          <a:p>
            <a:pPr algn="l" defTabSz="825500">
              <a:lnSpc>
                <a:spcPct val="100000"/>
              </a:lnSpc>
              <a:defRPr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S : 강점 (strength)</a:t>
            </a:r>
          </a:p>
          <a:p>
            <a:pPr algn="l" defTabSz="825500">
              <a:lnSpc>
                <a:spcPct val="100000"/>
              </a:lnSpc>
              <a:defRPr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W : 약점 (weaknesses)</a:t>
            </a:r>
          </a:p>
          <a:p>
            <a:pPr algn="l" defTabSz="825500">
              <a:lnSpc>
                <a:spcPct val="100000"/>
              </a:lnSpc>
              <a:defRPr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O : 기회 (oppotunities)</a:t>
            </a:r>
          </a:p>
          <a:p>
            <a:pPr algn="l" defTabSz="825500">
              <a:lnSpc>
                <a:spcPct val="100000"/>
              </a:lnSpc>
              <a:defRPr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T : 위협 (Threats)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1. 현재 상황 파악하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현재 상황 파악하기</a:t>
            </a:r>
          </a:p>
        </p:txBody>
      </p:sp>
      <p:sp>
        <p:nvSpPr>
          <p:cNvPr id="206" name="SWOT 분석!"/>
          <p:cNvSpPr txBox="1"/>
          <p:nvPr/>
        </p:nvSpPr>
        <p:spPr>
          <a:xfrm>
            <a:off x="2296404" y="23719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lnSpc>
                <a:spcPct val="100000"/>
              </a:lnSpc>
              <a:defRPr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b="1"/>
              <a:t>SW</a:t>
            </a:r>
            <a:r>
              <a:rPr b="1" spc="-36" sz="3600"/>
              <a:t>OT</a:t>
            </a:r>
            <a:r>
              <a:t> 분석!</a:t>
            </a:r>
          </a:p>
        </p:txBody>
      </p:sp>
      <p:sp>
        <p:nvSpPr>
          <p:cNvPr id="207" name="** FYI…"/>
          <p:cNvSpPr txBox="1"/>
          <p:nvPr/>
        </p:nvSpPr>
        <p:spPr>
          <a:xfrm>
            <a:off x="17047849" y="3820972"/>
            <a:ext cx="5925559" cy="360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lnSpc>
                <a:spcPct val="100000"/>
              </a:lnSpc>
              <a:defRPr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** FYI </a:t>
            </a:r>
          </a:p>
          <a:p>
            <a:pPr algn="l" defTabSz="825500">
              <a:lnSpc>
                <a:spcPct val="100000"/>
              </a:lnSpc>
              <a:defRPr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S : 강점 (strength)</a:t>
            </a:r>
          </a:p>
          <a:p>
            <a:pPr algn="l" defTabSz="825500">
              <a:lnSpc>
                <a:spcPct val="100000"/>
              </a:lnSpc>
              <a:defRPr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W : 약점 (weaknesses)</a:t>
            </a:r>
          </a:p>
          <a:p>
            <a:pPr algn="l" defTabSz="825500">
              <a:lnSpc>
                <a:spcPct val="100000"/>
              </a:lnSpc>
              <a:defRPr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O : 기회 (oppotunities)</a:t>
            </a:r>
          </a:p>
          <a:p>
            <a:pPr algn="l" defTabSz="825500">
              <a:lnSpc>
                <a:spcPct val="100000"/>
              </a:lnSpc>
              <a:defRPr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T : 위협 (Threats)</a:t>
            </a:r>
          </a:p>
        </p:txBody>
      </p:sp>
      <p:sp>
        <p:nvSpPr>
          <p:cNvPr id="208" name="어떤게 강점인가?"/>
          <p:cNvSpPr txBox="1"/>
          <p:nvPr/>
        </p:nvSpPr>
        <p:spPr>
          <a:xfrm>
            <a:off x="3419002" y="4149756"/>
            <a:ext cx="5277618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어떤게 강점인가?</a:t>
            </a:r>
          </a:p>
        </p:txBody>
      </p:sp>
      <p:sp>
        <p:nvSpPr>
          <p:cNvPr id="209" name="어떤게 약점인가?"/>
          <p:cNvSpPr txBox="1"/>
          <p:nvPr/>
        </p:nvSpPr>
        <p:spPr>
          <a:xfrm>
            <a:off x="3434654" y="5584818"/>
            <a:ext cx="547481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어떤게 약점인가?</a:t>
            </a:r>
          </a:p>
        </p:txBody>
      </p:sp>
      <p:sp>
        <p:nvSpPr>
          <p:cNvPr id="210" name="우린 무엇을 가지고 있는가?"/>
          <p:cNvSpPr txBox="1"/>
          <p:nvPr/>
        </p:nvSpPr>
        <p:spPr>
          <a:xfrm>
            <a:off x="8507672" y="4149756"/>
            <a:ext cx="736865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우린 무엇을 가지고 있는가?</a:t>
            </a:r>
          </a:p>
        </p:txBody>
      </p:sp>
      <p:sp>
        <p:nvSpPr>
          <p:cNvPr id="211" name="우린 무엇이 부족한가?"/>
          <p:cNvSpPr txBox="1"/>
          <p:nvPr/>
        </p:nvSpPr>
        <p:spPr>
          <a:xfrm>
            <a:off x="8507672" y="5584818"/>
            <a:ext cx="718185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우린 무엇이 부족한가?</a:t>
            </a:r>
          </a:p>
        </p:txBody>
      </p:sp>
      <p:sp>
        <p:nvSpPr>
          <p:cNvPr id="212" name="선"/>
          <p:cNvSpPr/>
          <p:nvPr/>
        </p:nvSpPr>
        <p:spPr>
          <a:xfrm>
            <a:off x="3059016" y="5272858"/>
            <a:ext cx="124362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오늘 드리는 말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오늘 드리는 말씀</a:t>
            </a:r>
          </a:p>
        </p:txBody>
      </p:sp>
      <p:sp>
        <p:nvSpPr>
          <p:cNvPr id="157" name="삽질기 여정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524255" indent="-524255" algn="l">
              <a:buSzPct val="150000"/>
              <a:buChar char="•"/>
            </a:lvl1pPr>
          </a:lstStyle>
          <a:p>
            <a:pPr/>
            <a:r>
              <a:t> 삽질기 여정 </a:t>
            </a:r>
          </a:p>
        </p:txBody>
      </p:sp>
      <p:pic>
        <p:nvPicPr>
          <p:cNvPr id="15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3177" y="4878577"/>
            <a:ext cx="9637646" cy="8316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어떤게 강점인가? 우린 무엇을 가지고 있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어떤게 강점인가? 우린 무엇을 가지고 있는가?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어떤게 강점인가? 우린 무엇을 가지고 있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어떤게 강점인가? 우린 무엇을 가지고 있는가?</a:t>
            </a:r>
          </a:p>
        </p:txBody>
      </p:sp>
      <p:sp>
        <p:nvSpPr>
          <p:cNvPr id="217" name="상당한 양의 데이터"/>
          <p:cNvSpPr txBox="1"/>
          <p:nvPr/>
        </p:nvSpPr>
        <p:spPr>
          <a:xfrm>
            <a:off x="2309155" y="2371948"/>
            <a:ext cx="5277617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상당한 양의 데이터 </a:t>
            </a:r>
          </a:p>
        </p:txBody>
      </p:sp>
      <p:sp>
        <p:nvSpPr>
          <p:cNvPr id="218" name="일평균 수십억건의 트래픽 데이터"/>
          <p:cNvSpPr txBox="1"/>
          <p:nvPr/>
        </p:nvSpPr>
        <p:spPr>
          <a:xfrm>
            <a:off x="3219576" y="3412940"/>
            <a:ext cx="2000834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20568" indent="-620568" algn="l" defTabSz="825500">
              <a:lnSpc>
                <a:spcPct val="100000"/>
              </a:lnSpc>
              <a:buSzPct val="150000"/>
              <a:buChar char="•"/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일평균 수십억건의 트래픽 데이터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어떤게 강점인가? 우린 무엇을 가지고 있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어떤게 강점인가? 우린 무엇을 가지고 있는가?</a:t>
            </a:r>
          </a:p>
        </p:txBody>
      </p:sp>
      <p:sp>
        <p:nvSpPr>
          <p:cNvPr id="221" name="상당한 양의 데이터"/>
          <p:cNvSpPr txBox="1"/>
          <p:nvPr/>
        </p:nvSpPr>
        <p:spPr>
          <a:xfrm>
            <a:off x="2309155" y="2371948"/>
            <a:ext cx="5277617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상당한 양의 데이터 </a:t>
            </a:r>
          </a:p>
        </p:txBody>
      </p:sp>
      <p:sp>
        <p:nvSpPr>
          <p:cNvPr id="222" name="일평균 수십억건의 트래픽 데이터"/>
          <p:cNvSpPr txBox="1"/>
          <p:nvPr/>
        </p:nvSpPr>
        <p:spPr>
          <a:xfrm>
            <a:off x="3219576" y="3412940"/>
            <a:ext cx="2000834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20568" indent="-620568" algn="l" defTabSz="825500">
              <a:lnSpc>
                <a:spcPct val="100000"/>
              </a:lnSpc>
              <a:buSzPct val="150000"/>
              <a:buChar char="•"/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일평균 수십억건의 트래픽 데이터</a:t>
            </a:r>
          </a:p>
        </p:txBody>
      </p:sp>
      <p:sp>
        <p:nvSpPr>
          <p:cNvPr id="223" name="사업 노하우"/>
          <p:cNvSpPr txBox="1"/>
          <p:nvPr/>
        </p:nvSpPr>
        <p:spPr>
          <a:xfrm>
            <a:off x="2309155" y="4453932"/>
            <a:ext cx="5277617" cy="8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사업 노하우</a:t>
            </a:r>
          </a:p>
        </p:txBody>
      </p:sp>
      <p:sp>
        <p:nvSpPr>
          <p:cNvPr id="224" name="굉장히 중요한 부분이다. 사람의 직관과 경영 감각 직접 체득한 노하우는 대체 될 수 없다."/>
          <p:cNvSpPr txBox="1"/>
          <p:nvPr/>
        </p:nvSpPr>
        <p:spPr>
          <a:xfrm>
            <a:off x="3219576" y="5390620"/>
            <a:ext cx="2000834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46100" indent="-546100" algn="l" defTabSz="726440">
              <a:lnSpc>
                <a:spcPct val="100000"/>
              </a:lnSpc>
              <a:buSzPct val="150000"/>
              <a:buChar char="•"/>
              <a:defRPr b="1"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굉장히 중요한 부분이다. 사람의 직관과 경영 감각 직접 체득한 노하우는 대체 될 수 없다.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어떤게 강점인가? 우린 무엇을 가지고 있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어떤게 강점인가? 우린 무엇을 가지고 있는가?</a:t>
            </a:r>
          </a:p>
        </p:txBody>
      </p:sp>
      <p:sp>
        <p:nvSpPr>
          <p:cNvPr id="227" name="상당한 양의 데이터"/>
          <p:cNvSpPr txBox="1"/>
          <p:nvPr/>
        </p:nvSpPr>
        <p:spPr>
          <a:xfrm>
            <a:off x="2309155" y="2371948"/>
            <a:ext cx="5277617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상당한 양의 데이터 </a:t>
            </a:r>
          </a:p>
        </p:txBody>
      </p:sp>
      <p:sp>
        <p:nvSpPr>
          <p:cNvPr id="228" name="일평균 수십억건의 트래픽 데이터"/>
          <p:cNvSpPr txBox="1"/>
          <p:nvPr/>
        </p:nvSpPr>
        <p:spPr>
          <a:xfrm>
            <a:off x="3219576" y="3412940"/>
            <a:ext cx="2000834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20568" indent="-620568" algn="l" defTabSz="825500">
              <a:lnSpc>
                <a:spcPct val="100000"/>
              </a:lnSpc>
              <a:buSzPct val="150000"/>
              <a:buChar char="•"/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일평균 수십억건의 트래픽 데이터</a:t>
            </a:r>
          </a:p>
        </p:txBody>
      </p:sp>
      <p:sp>
        <p:nvSpPr>
          <p:cNvPr id="229" name="사업 노하우"/>
          <p:cNvSpPr txBox="1"/>
          <p:nvPr/>
        </p:nvSpPr>
        <p:spPr>
          <a:xfrm>
            <a:off x="2309155" y="4453932"/>
            <a:ext cx="5277617" cy="8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사업 노하우</a:t>
            </a:r>
          </a:p>
        </p:txBody>
      </p:sp>
      <p:sp>
        <p:nvSpPr>
          <p:cNvPr id="230" name="굉장히 중요한 부분이다. 사람의 직관과 경영 감각 직접 체득한 노하우는 대체 될 수 없다."/>
          <p:cNvSpPr txBox="1"/>
          <p:nvPr/>
        </p:nvSpPr>
        <p:spPr>
          <a:xfrm>
            <a:off x="3219576" y="5390620"/>
            <a:ext cx="2000834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46100" indent="-546100" algn="l" defTabSz="726440">
              <a:lnSpc>
                <a:spcPct val="100000"/>
              </a:lnSpc>
              <a:buSzPct val="150000"/>
              <a:buChar char="•"/>
              <a:defRPr b="1" spc="-44" sz="44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굉장히 중요한 부분이다. 사람의 직관과 경영 감각 직접 체득한 노하우는 대체 될 수 없다.</a:t>
            </a:r>
          </a:p>
        </p:txBody>
      </p:sp>
      <p:sp>
        <p:nvSpPr>
          <p:cNvPr id="231" name="적극적인 투자"/>
          <p:cNvSpPr txBox="1"/>
          <p:nvPr/>
        </p:nvSpPr>
        <p:spPr>
          <a:xfrm>
            <a:off x="2309155" y="6327309"/>
            <a:ext cx="5277617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적극적인 투자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어떤게 약점인가? 우린 무엇이 부족한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어떤게 약점인가? 우린 무엇이 부족한가?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어떤게 약점인가? 우린 무엇이 부족한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어떤게 약점인가? 우린 무엇이 부족한가?</a:t>
            </a:r>
          </a:p>
        </p:txBody>
      </p:sp>
      <p:sp>
        <p:nvSpPr>
          <p:cNvPr id="236" name="1.  인프라 부족"/>
          <p:cNvSpPr txBox="1"/>
          <p:nvPr/>
        </p:nvSpPr>
        <p:spPr>
          <a:xfrm>
            <a:off x="2456046" y="2616767"/>
            <a:ext cx="5277618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 인프라 부족</a:t>
            </a:r>
          </a:p>
        </p:txBody>
      </p:sp>
      <p:sp>
        <p:nvSpPr>
          <p:cNvPr id="237" name="대용량 데이터를 다룰 분석 서버 / 장비가 없음."/>
          <p:cNvSpPr txBox="1"/>
          <p:nvPr/>
        </p:nvSpPr>
        <p:spPr>
          <a:xfrm>
            <a:off x="1104950" y="3564247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b="1"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대용량 데이터를 다룰 분석 서버 / 장비가 없음.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조립 PC도 관심 없는 나.."/>
          <p:cNvSpPr txBox="1"/>
          <p:nvPr/>
        </p:nvSpPr>
        <p:spPr>
          <a:xfrm>
            <a:off x="1219199" y="1217319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b="1"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조립 PC도 관심 없는 나..</a:t>
            </a:r>
          </a:p>
        </p:txBody>
      </p:sp>
      <p:pic>
        <p:nvPicPr>
          <p:cNvPr id="24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1212" y="3493545"/>
            <a:ext cx="9121576" cy="791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조립 PC도 관심 없는 나.."/>
          <p:cNvSpPr txBox="1"/>
          <p:nvPr/>
        </p:nvSpPr>
        <p:spPr>
          <a:xfrm>
            <a:off x="1219199" y="1217319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b="1"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조립 PC도 관심 없는 나..</a:t>
            </a:r>
          </a:p>
        </p:txBody>
      </p:sp>
      <p:sp>
        <p:nvSpPr>
          <p:cNvPr id="243" name="누군가 할당해 준 자원만 써왔던 나.."/>
          <p:cNvSpPr txBox="1"/>
          <p:nvPr/>
        </p:nvSpPr>
        <p:spPr>
          <a:xfrm>
            <a:off x="1219199" y="2193026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b="1"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누군가 할당해 준 자원만 써왔던 나..</a:t>
            </a:r>
          </a:p>
        </p:txBody>
      </p:sp>
      <p:pic>
        <p:nvPicPr>
          <p:cNvPr id="24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1212" y="3493545"/>
            <a:ext cx="9121576" cy="791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297" y="1256994"/>
            <a:ext cx="7950548" cy="523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3122" y="1232027"/>
            <a:ext cx="5717755" cy="10064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19155" y="1203414"/>
            <a:ext cx="8084135" cy="5337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어떤게 약점인가? 우린 무엇이 부족한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어떤게 약점인가? 우린 무엇이 부족한가?</a:t>
            </a:r>
          </a:p>
        </p:txBody>
      </p:sp>
      <p:sp>
        <p:nvSpPr>
          <p:cNvPr id="251" name="2. Domain Knowledge 부족"/>
          <p:cNvSpPr txBox="1"/>
          <p:nvPr/>
        </p:nvSpPr>
        <p:spPr>
          <a:xfrm>
            <a:off x="2456046" y="2616767"/>
            <a:ext cx="827435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2. Domain Knowledge 부족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오늘 드리는 말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오늘 드리는 말씀</a:t>
            </a:r>
          </a:p>
        </p:txBody>
      </p:sp>
      <p:sp>
        <p:nvSpPr>
          <p:cNvPr id="161" name="삽질기 여정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524255" indent="-524255" algn="l">
              <a:buSzPct val="150000"/>
              <a:buChar char="•"/>
            </a:lvl1pPr>
          </a:lstStyle>
          <a:p>
            <a:pPr/>
            <a:r>
              <a:t> 삽질기 여정 </a:t>
            </a:r>
          </a:p>
        </p:txBody>
      </p:sp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3177" y="4878577"/>
            <a:ext cx="9637646" cy="83168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광고 도메인과 AI"/>
          <p:cNvSpPr txBox="1"/>
          <p:nvPr/>
        </p:nvSpPr>
        <p:spPr>
          <a:xfrm>
            <a:off x="1219199" y="3273932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4255" indent="-524255" algn="l" defTabSz="792479">
              <a:lnSpc>
                <a:spcPct val="100000"/>
              </a:lnSpc>
              <a:buSzPct val="150000"/>
              <a:buChar char="•"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 광고 도메인과 AI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어떤게 약점인가? 우린 무엇이 부족한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어떤게 약점인가? 우린 무엇이 부족한가?</a:t>
            </a:r>
          </a:p>
        </p:txBody>
      </p:sp>
      <p:sp>
        <p:nvSpPr>
          <p:cNvPr id="254" name="2. Domain Knowledge 부족"/>
          <p:cNvSpPr txBox="1"/>
          <p:nvPr/>
        </p:nvSpPr>
        <p:spPr>
          <a:xfrm>
            <a:off x="2456046" y="2616767"/>
            <a:ext cx="827435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2. Domain Knowledge 부족</a:t>
            </a:r>
          </a:p>
        </p:txBody>
      </p:sp>
      <p:sp>
        <p:nvSpPr>
          <p:cNvPr id="255" name="빠르게 이 분야를 알아가려면 어떻게 해야될까?"/>
          <p:cNvSpPr txBox="1"/>
          <p:nvPr/>
        </p:nvSpPr>
        <p:spPr>
          <a:xfrm>
            <a:off x="1219199" y="3825387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b="1"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빠르게 이 분야를 알아가려면 어떻게 해야될까?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260" name="책 ?"/>
          <p:cNvSpPr txBox="1"/>
          <p:nvPr/>
        </p:nvSpPr>
        <p:spPr>
          <a:xfrm>
            <a:off x="2203919" y="2371948"/>
            <a:ext cx="369936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책 ? </a:t>
            </a:r>
          </a:p>
        </p:txBody>
      </p:sp>
      <p:pic>
        <p:nvPicPr>
          <p:cNvPr id="26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944" y="3992086"/>
            <a:ext cx="5857312" cy="7714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264" name="책 ?"/>
          <p:cNvSpPr txBox="1"/>
          <p:nvPr/>
        </p:nvSpPr>
        <p:spPr>
          <a:xfrm>
            <a:off x="2203919" y="2371948"/>
            <a:ext cx="369936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책 ? </a:t>
            </a:r>
          </a:p>
        </p:txBody>
      </p:sp>
      <p:pic>
        <p:nvPicPr>
          <p:cNvPr id="26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944" y="3992086"/>
            <a:ext cx="5857312" cy="7714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6560" y="3969178"/>
            <a:ext cx="10172905" cy="5777644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동영상 강의 ?"/>
          <p:cNvSpPr txBox="1"/>
          <p:nvPr/>
        </p:nvSpPr>
        <p:spPr>
          <a:xfrm>
            <a:off x="6422118" y="2371948"/>
            <a:ext cx="5241788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동영상 강의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270" name="책 ?"/>
          <p:cNvSpPr txBox="1"/>
          <p:nvPr/>
        </p:nvSpPr>
        <p:spPr>
          <a:xfrm>
            <a:off x="2203919" y="2371948"/>
            <a:ext cx="369936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책 ? </a:t>
            </a:r>
          </a:p>
        </p:txBody>
      </p:sp>
      <p:pic>
        <p:nvPicPr>
          <p:cNvPr id="27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944" y="3992086"/>
            <a:ext cx="5857312" cy="7714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6560" y="3969178"/>
            <a:ext cx="10172905" cy="577764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너무 비효율적!"/>
          <p:cNvSpPr txBox="1"/>
          <p:nvPr/>
        </p:nvSpPr>
        <p:spPr>
          <a:xfrm>
            <a:off x="15970070" y="2416084"/>
            <a:ext cx="9440438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70" sz="7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너무 비효율적!</a:t>
            </a:r>
          </a:p>
        </p:txBody>
      </p:sp>
      <p:sp>
        <p:nvSpPr>
          <p:cNvPr id="274" name="가장 정확한 방법이나"/>
          <p:cNvSpPr txBox="1"/>
          <p:nvPr/>
        </p:nvSpPr>
        <p:spPr>
          <a:xfrm>
            <a:off x="10900271" y="2502518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가장 정확한 방법이나</a:t>
            </a:r>
          </a:p>
        </p:txBody>
      </p:sp>
      <p:sp>
        <p:nvSpPr>
          <p:cNvPr id="275" name="동영상 강의 ?"/>
          <p:cNvSpPr txBox="1"/>
          <p:nvPr/>
        </p:nvSpPr>
        <p:spPr>
          <a:xfrm>
            <a:off x="6422118" y="2371948"/>
            <a:ext cx="5241788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동영상 강의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너무 비효율적!"/>
          <p:cNvSpPr txBox="1"/>
          <p:nvPr/>
        </p:nvSpPr>
        <p:spPr>
          <a:xfrm>
            <a:off x="-971423" y="1126702"/>
            <a:ext cx="9440438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70" sz="7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너무 비효율적!</a:t>
            </a:r>
          </a:p>
        </p:txBody>
      </p:sp>
      <p:sp>
        <p:nvSpPr>
          <p:cNvPr id="278" name="그게 바로 접니다."/>
          <p:cNvSpPr txBox="1"/>
          <p:nvPr>
            <p:ph type="title"/>
          </p:nvPr>
        </p:nvSpPr>
        <p:spPr>
          <a:xfrm>
            <a:off x="7421288" y="1126702"/>
            <a:ext cx="8713756" cy="1727201"/>
          </a:xfrm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그게 바로 접니다.</a:t>
            </a:r>
          </a:p>
        </p:txBody>
      </p:sp>
      <p:pic>
        <p:nvPicPr>
          <p:cNvPr id="279" name="IMG_3783.jpg" descr="IMG_378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96299" y="3134620"/>
            <a:ext cx="6840565" cy="9120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G_3784.jpg" descr="IMG_378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0054" y="3134620"/>
            <a:ext cx="6840565" cy="9120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오해 금물! 책과 강의는 언제나 옳습니다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오해 금물! </a:t>
            </a:r>
            <a:r>
              <a:rPr>
                <a:solidFill>
                  <a:schemeClr val="accent5"/>
                </a:solidFill>
              </a:rPr>
              <a:t>책</a:t>
            </a:r>
            <a:r>
              <a:t>과 </a:t>
            </a:r>
            <a:r>
              <a:rPr>
                <a:solidFill>
                  <a:schemeClr val="accent5"/>
                </a:solidFill>
              </a:rPr>
              <a:t>강의</a:t>
            </a:r>
            <a:r>
              <a:t>는 언제나 옳습니다.</a:t>
            </a:r>
          </a:p>
        </p:txBody>
      </p:sp>
      <p:sp>
        <p:nvSpPr>
          <p:cNvPr id="283" name="다만 당시 제 상황에 맞지 않았습니다."/>
          <p:cNvSpPr txBox="1"/>
          <p:nvPr/>
        </p:nvSpPr>
        <p:spPr>
          <a:xfrm>
            <a:off x="2456046" y="2616767"/>
            <a:ext cx="973862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b="1" spc="-50" sz="5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다만 당시 제 상황에 맞지 않았습니다.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288" name="기업은 이윤 추구 집단"/>
          <p:cNvSpPr txBox="1"/>
          <p:nvPr/>
        </p:nvSpPr>
        <p:spPr>
          <a:xfrm>
            <a:off x="2639150" y="2845265"/>
            <a:ext cx="805721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기업은 이윤 추구 집단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291" name="기업은 이윤 추구 집단"/>
          <p:cNvSpPr txBox="1"/>
          <p:nvPr/>
        </p:nvSpPr>
        <p:spPr>
          <a:xfrm>
            <a:off x="2639150" y="2845265"/>
            <a:ext cx="805721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기업은 이윤 추구 집단</a:t>
            </a:r>
          </a:p>
        </p:txBody>
      </p:sp>
      <p:sp>
        <p:nvSpPr>
          <p:cNvPr id="292" name="Moneyflow 중심"/>
          <p:cNvSpPr txBox="1"/>
          <p:nvPr/>
        </p:nvSpPr>
        <p:spPr>
          <a:xfrm>
            <a:off x="3161432" y="5146566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Moneyflow 중심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730" y="1700419"/>
            <a:ext cx="21552540" cy="10315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295" name="기업은 이윤 추구 집단"/>
          <p:cNvSpPr txBox="1"/>
          <p:nvPr/>
        </p:nvSpPr>
        <p:spPr>
          <a:xfrm>
            <a:off x="2639150" y="2845265"/>
            <a:ext cx="805721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기업은 이윤 추구 집단</a:t>
            </a:r>
          </a:p>
        </p:txBody>
      </p:sp>
      <p:sp>
        <p:nvSpPr>
          <p:cNvPr id="296" name="Moneyflow 중심"/>
          <p:cNvSpPr txBox="1"/>
          <p:nvPr/>
        </p:nvSpPr>
        <p:spPr>
          <a:xfrm>
            <a:off x="3161432" y="5146566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Moneyflow 중심</a:t>
            </a:r>
          </a:p>
        </p:txBody>
      </p:sp>
      <p:sp>
        <p:nvSpPr>
          <p:cNvPr id="297" name="1. 누가 돈을 내는가?"/>
          <p:cNvSpPr txBox="1"/>
          <p:nvPr/>
        </p:nvSpPr>
        <p:spPr>
          <a:xfrm>
            <a:off x="12036641" y="315179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누가 돈을 내는가?</a:t>
            </a:r>
          </a:p>
        </p:txBody>
      </p:sp>
      <p:sp>
        <p:nvSpPr>
          <p:cNvPr id="298" name="장식 15"/>
          <p:cNvSpPr/>
          <p:nvPr/>
        </p:nvSpPr>
        <p:spPr>
          <a:xfrm rot="5400000">
            <a:off x="9318597" y="5375055"/>
            <a:ext cx="4471196" cy="37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301" name="기업은 이윤 추구 집단"/>
          <p:cNvSpPr txBox="1"/>
          <p:nvPr/>
        </p:nvSpPr>
        <p:spPr>
          <a:xfrm>
            <a:off x="2639150" y="2845265"/>
            <a:ext cx="805721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기업은 이윤 추구 집단</a:t>
            </a:r>
          </a:p>
        </p:txBody>
      </p:sp>
      <p:sp>
        <p:nvSpPr>
          <p:cNvPr id="302" name="Moneyflow 중심"/>
          <p:cNvSpPr txBox="1"/>
          <p:nvPr/>
        </p:nvSpPr>
        <p:spPr>
          <a:xfrm>
            <a:off x="3161432" y="5146566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Moneyflow 중심</a:t>
            </a:r>
          </a:p>
        </p:txBody>
      </p:sp>
      <p:sp>
        <p:nvSpPr>
          <p:cNvPr id="303" name="1. 누가 돈을 내는가?"/>
          <p:cNvSpPr txBox="1"/>
          <p:nvPr/>
        </p:nvSpPr>
        <p:spPr>
          <a:xfrm>
            <a:off x="12036641" y="315179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누가 돈을 내는가?</a:t>
            </a:r>
          </a:p>
        </p:txBody>
      </p:sp>
      <p:sp>
        <p:nvSpPr>
          <p:cNvPr id="304" name="2. 누가 돈을 받는가?"/>
          <p:cNvSpPr txBox="1"/>
          <p:nvPr/>
        </p:nvSpPr>
        <p:spPr>
          <a:xfrm>
            <a:off x="12036641" y="505781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2. 누가 돈을 받는가?</a:t>
            </a:r>
          </a:p>
        </p:txBody>
      </p:sp>
      <p:sp>
        <p:nvSpPr>
          <p:cNvPr id="305" name="장식 15"/>
          <p:cNvSpPr/>
          <p:nvPr/>
        </p:nvSpPr>
        <p:spPr>
          <a:xfrm rot="5400000">
            <a:off x="9318597" y="5375055"/>
            <a:ext cx="4471196" cy="37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308" name="기업은 이윤 추구 집단"/>
          <p:cNvSpPr txBox="1"/>
          <p:nvPr/>
        </p:nvSpPr>
        <p:spPr>
          <a:xfrm>
            <a:off x="2639150" y="2845265"/>
            <a:ext cx="805721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기업은 이윤 추구 집단</a:t>
            </a:r>
          </a:p>
        </p:txBody>
      </p:sp>
      <p:sp>
        <p:nvSpPr>
          <p:cNvPr id="309" name="Moneyflow 중심"/>
          <p:cNvSpPr txBox="1"/>
          <p:nvPr/>
        </p:nvSpPr>
        <p:spPr>
          <a:xfrm>
            <a:off x="3161432" y="5146566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Moneyflow 중심</a:t>
            </a:r>
          </a:p>
        </p:txBody>
      </p:sp>
      <p:sp>
        <p:nvSpPr>
          <p:cNvPr id="310" name="1. 누가 돈을 내는가?"/>
          <p:cNvSpPr txBox="1"/>
          <p:nvPr/>
        </p:nvSpPr>
        <p:spPr>
          <a:xfrm>
            <a:off x="12036641" y="315179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누가 돈을 내는가?</a:t>
            </a:r>
          </a:p>
        </p:txBody>
      </p:sp>
      <p:sp>
        <p:nvSpPr>
          <p:cNvPr id="311" name="2. 누가 돈을 받는가?"/>
          <p:cNvSpPr txBox="1"/>
          <p:nvPr/>
        </p:nvSpPr>
        <p:spPr>
          <a:xfrm>
            <a:off x="12036641" y="505781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2. 누가 돈을 받는가?</a:t>
            </a:r>
          </a:p>
        </p:txBody>
      </p:sp>
      <p:sp>
        <p:nvSpPr>
          <p:cNvPr id="312" name="3. 어떤 프로세스로 돈을 주고 받는가?"/>
          <p:cNvSpPr txBox="1"/>
          <p:nvPr/>
        </p:nvSpPr>
        <p:spPr>
          <a:xfrm>
            <a:off x="13277059" y="6963840"/>
            <a:ext cx="982131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3. 어떤 프로세스로 돈을 주고 받는가?</a:t>
            </a:r>
          </a:p>
        </p:txBody>
      </p:sp>
      <p:sp>
        <p:nvSpPr>
          <p:cNvPr id="313" name="장식 15"/>
          <p:cNvSpPr/>
          <p:nvPr/>
        </p:nvSpPr>
        <p:spPr>
          <a:xfrm rot="5400000">
            <a:off x="9318597" y="5375055"/>
            <a:ext cx="4471196" cy="37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316" name="우리는 데이터쟁이"/>
          <p:cNvSpPr txBox="1"/>
          <p:nvPr/>
        </p:nvSpPr>
        <p:spPr>
          <a:xfrm>
            <a:off x="2639150" y="2845265"/>
            <a:ext cx="805721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우리는 데이터쟁이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319" name="우리는 데이터쟁이"/>
          <p:cNvSpPr txBox="1"/>
          <p:nvPr/>
        </p:nvSpPr>
        <p:spPr>
          <a:xfrm>
            <a:off x="2639150" y="2845265"/>
            <a:ext cx="805721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우리는 데이터쟁이</a:t>
            </a:r>
          </a:p>
        </p:txBody>
      </p:sp>
      <p:sp>
        <p:nvSpPr>
          <p:cNvPr id="320" name="Dataflow 중심"/>
          <p:cNvSpPr txBox="1"/>
          <p:nvPr/>
        </p:nvSpPr>
        <p:spPr>
          <a:xfrm>
            <a:off x="3161432" y="5146566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Dataflow 중심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323" name="우리는 데이터쟁이"/>
          <p:cNvSpPr txBox="1"/>
          <p:nvPr/>
        </p:nvSpPr>
        <p:spPr>
          <a:xfrm>
            <a:off x="2639150" y="2845265"/>
            <a:ext cx="805721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우리는 데이터쟁이</a:t>
            </a:r>
          </a:p>
        </p:txBody>
      </p:sp>
      <p:sp>
        <p:nvSpPr>
          <p:cNvPr id="324" name="Dataflow 중심"/>
          <p:cNvSpPr txBox="1"/>
          <p:nvPr/>
        </p:nvSpPr>
        <p:spPr>
          <a:xfrm>
            <a:off x="3161432" y="5146566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Dataflow 중심</a:t>
            </a:r>
          </a:p>
        </p:txBody>
      </p:sp>
      <p:sp>
        <p:nvSpPr>
          <p:cNvPr id="325" name="1. 데이터는 누가 생산하는가?"/>
          <p:cNvSpPr txBox="1"/>
          <p:nvPr/>
        </p:nvSpPr>
        <p:spPr>
          <a:xfrm>
            <a:off x="13146489" y="315179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데이터는 누가 생산하는가?</a:t>
            </a:r>
          </a:p>
        </p:txBody>
      </p:sp>
      <p:sp>
        <p:nvSpPr>
          <p:cNvPr id="326" name="장식 15"/>
          <p:cNvSpPr/>
          <p:nvPr/>
        </p:nvSpPr>
        <p:spPr>
          <a:xfrm rot="5400000">
            <a:off x="9318597" y="5375055"/>
            <a:ext cx="4471196" cy="37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329" name="우리는 데이터쟁이"/>
          <p:cNvSpPr txBox="1"/>
          <p:nvPr/>
        </p:nvSpPr>
        <p:spPr>
          <a:xfrm>
            <a:off x="2639150" y="2845265"/>
            <a:ext cx="805721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우리는 데이터쟁이</a:t>
            </a:r>
          </a:p>
        </p:txBody>
      </p:sp>
      <p:sp>
        <p:nvSpPr>
          <p:cNvPr id="330" name="Dataflow 중심"/>
          <p:cNvSpPr txBox="1"/>
          <p:nvPr/>
        </p:nvSpPr>
        <p:spPr>
          <a:xfrm>
            <a:off x="3161432" y="5146566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Dataflow 중심</a:t>
            </a:r>
          </a:p>
        </p:txBody>
      </p:sp>
      <p:sp>
        <p:nvSpPr>
          <p:cNvPr id="331" name="1. 데이터는 누가 생산하는가?"/>
          <p:cNvSpPr txBox="1"/>
          <p:nvPr/>
        </p:nvSpPr>
        <p:spPr>
          <a:xfrm>
            <a:off x="13146489" y="315179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데이터는 누가 생산하는가?</a:t>
            </a:r>
          </a:p>
        </p:txBody>
      </p:sp>
      <p:sp>
        <p:nvSpPr>
          <p:cNvPr id="332" name="2. 어디서 수집하는가?"/>
          <p:cNvSpPr txBox="1"/>
          <p:nvPr/>
        </p:nvSpPr>
        <p:spPr>
          <a:xfrm>
            <a:off x="12199853" y="505781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2. 어디서 수집하는가?</a:t>
            </a:r>
          </a:p>
        </p:txBody>
      </p:sp>
      <p:sp>
        <p:nvSpPr>
          <p:cNvPr id="333" name="장식 15"/>
          <p:cNvSpPr/>
          <p:nvPr/>
        </p:nvSpPr>
        <p:spPr>
          <a:xfrm rot="5400000">
            <a:off x="9318597" y="5375055"/>
            <a:ext cx="4471196" cy="37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336" name="우리는 데이터쟁이"/>
          <p:cNvSpPr txBox="1"/>
          <p:nvPr/>
        </p:nvSpPr>
        <p:spPr>
          <a:xfrm>
            <a:off x="2639150" y="2845265"/>
            <a:ext cx="805721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우리는 데이터쟁이</a:t>
            </a:r>
          </a:p>
        </p:txBody>
      </p:sp>
      <p:sp>
        <p:nvSpPr>
          <p:cNvPr id="337" name="Dataflow 중심"/>
          <p:cNvSpPr txBox="1"/>
          <p:nvPr/>
        </p:nvSpPr>
        <p:spPr>
          <a:xfrm>
            <a:off x="3161432" y="5146566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Dataflow 중심</a:t>
            </a:r>
          </a:p>
        </p:txBody>
      </p:sp>
      <p:sp>
        <p:nvSpPr>
          <p:cNvPr id="338" name="1. 데이터는 누가 생산하는가?"/>
          <p:cNvSpPr txBox="1"/>
          <p:nvPr/>
        </p:nvSpPr>
        <p:spPr>
          <a:xfrm>
            <a:off x="13146489" y="315179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데이터는 누가 생산하는가?</a:t>
            </a:r>
          </a:p>
        </p:txBody>
      </p:sp>
      <p:sp>
        <p:nvSpPr>
          <p:cNvPr id="339" name="2. 어디서 수집하는가?"/>
          <p:cNvSpPr txBox="1"/>
          <p:nvPr/>
        </p:nvSpPr>
        <p:spPr>
          <a:xfrm>
            <a:off x="12199853" y="505781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2. 어디서 수집하는가?</a:t>
            </a:r>
          </a:p>
        </p:txBody>
      </p:sp>
      <p:sp>
        <p:nvSpPr>
          <p:cNvPr id="340" name="3. 어떻게 적재하는가?"/>
          <p:cNvSpPr txBox="1"/>
          <p:nvPr/>
        </p:nvSpPr>
        <p:spPr>
          <a:xfrm>
            <a:off x="11317802" y="6963840"/>
            <a:ext cx="982131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3. 어떻게 적재하는가?</a:t>
            </a:r>
          </a:p>
        </p:txBody>
      </p:sp>
      <p:sp>
        <p:nvSpPr>
          <p:cNvPr id="341" name="장식 15"/>
          <p:cNvSpPr/>
          <p:nvPr/>
        </p:nvSpPr>
        <p:spPr>
          <a:xfrm rot="5400000">
            <a:off x="9318597" y="5375055"/>
            <a:ext cx="4471196" cy="37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Domain Knowledge 를 단시간에 어떻게 채울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Domain Knowledge 를 </a:t>
            </a:r>
            <a:r>
              <a:rPr>
                <a:solidFill>
                  <a:schemeClr val="accent5"/>
                </a:solidFill>
              </a:rPr>
              <a:t>단시간</a:t>
            </a:r>
            <a:r>
              <a:t>에 어떻게 채울까?</a:t>
            </a:r>
          </a:p>
        </p:txBody>
      </p:sp>
      <p:sp>
        <p:nvSpPr>
          <p:cNvPr id="344" name="Dataflow"/>
          <p:cNvSpPr txBox="1"/>
          <p:nvPr/>
        </p:nvSpPr>
        <p:spPr>
          <a:xfrm>
            <a:off x="13521878" y="3024799"/>
            <a:ext cx="8057209" cy="832613"/>
          </a:xfrm>
          <a:prstGeom prst="rect">
            <a:avLst/>
          </a:prstGeom>
          <a:solidFill>
            <a:schemeClr val="accent4">
              <a:hueOff val="-904334"/>
              <a:lumOff val="29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b="1" spc="-51" sz="51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Dataflow</a:t>
            </a:r>
          </a:p>
        </p:txBody>
      </p:sp>
      <p:sp>
        <p:nvSpPr>
          <p:cNvPr id="345" name="Moneyflow"/>
          <p:cNvSpPr txBox="1"/>
          <p:nvPr/>
        </p:nvSpPr>
        <p:spPr>
          <a:xfrm>
            <a:off x="2573865" y="3024799"/>
            <a:ext cx="8057210" cy="832613"/>
          </a:xfrm>
          <a:prstGeom prst="rect">
            <a:avLst/>
          </a:prstGeom>
          <a:solidFill>
            <a:srgbClr val="45B43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701675">
              <a:lnSpc>
                <a:spcPct val="100000"/>
              </a:lnSpc>
              <a:defRPr b="1" sz="51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Moneyflow</a:t>
            </a:r>
          </a:p>
        </p:txBody>
      </p:sp>
      <p:sp>
        <p:nvSpPr>
          <p:cNvPr id="346" name="1. 누가 돈을 내는가?"/>
          <p:cNvSpPr txBox="1"/>
          <p:nvPr/>
        </p:nvSpPr>
        <p:spPr>
          <a:xfrm>
            <a:off x="1817068" y="4535673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누가 돈을 내는가?</a:t>
            </a:r>
          </a:p>
        </p:txBody>
      </p:sp>
      <p:sp>
        <p:nvSpPr>
          <p:cNvPr id="347" name="2. 누가 돈을 받는가?"/>
          <p:cNvSpPr txBox="1"/>
          <p:nvPr/>
        </p:nvSpPr>
        <p:spPr>
          <a:xfrm>
            <a:off x="1817068" y="6441694"/>
            <a:ext cx="8057209" cy="8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2. 누가 돈을 받는가?</a:t>
            </a:r>
          </a:p>
        </p:txBody>
      </p:sp>
      <p:sp>
        <p:nvSpPr>
          <p:cNvPr id="348" name="3. 어떤 프로세스로 돈을 주고 받는가?"/>
          <p:cNvSpPr txBox="1"/>
          <p:nvPr/>
        </p:nvSpPr>
        <p:spPr>
          <a:xfrm>
            <a:off x="3057486" y="8347713"/>
            <a:ext cx="982131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3. 어떤 프로세스로 돈을 주고 받는가?</a:t>
            </a:r>
          </a:p>
        </p:txBody>
      </p:sp>
      <p:sp>
        <p:nvSpPr>
          <p:cNvPr id="349" name="1. 데이터는 누가 생산하는가?"/>
          <p:cNvSpPr txBox="1"/>
          <p:nvPr/>
        </p:nvSpPr>
        <p:spPr>
          <a:xfrm>
            <a:off x="14201813" y="4535673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1. 데이터는 누가 생산하는가?</a:t>
            </a:r>
          </a:p>
        </p:txBody>
      </p:sp>
      <p:sp>
        <p:nvSpPr>
          <p:cNvPr id="350" name="2. 어디서 수집하는가?"/>
          <p:cNvSpPr txBox="1"/>
          <p:nvPr/>
        </p:nvSpPr>
        <p:spPr>
          <a:xfrm>
            <a:off x="13255178" y="6441694"/>
            <a:ext cx="8057209" cy="8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2. 어디서 수집하는가?</a:t>
            </a:r>
          </a:p>
        </p:txBody>
      </p:sp>
      <p:sp>
        <p:nvSpPr>
          <p:cNvPr id="351" name="3. 어떻게 적재하는가?"/>
          <p:cNvSpPr txBox="1"/>
          <p:nvPr/>
        </p:nvSpPr>
        <p:spPr>
          <a:xfrm>
            <a:off x="12373126" y="8347713"/>
            <a:ext cx="982131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3. 어떻게 적재하는가?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이제 온라인 광고 도메인을 알아봐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온라인 광고 도메인을 알아봐요</a:t>
            </a:r>
          </a:p>
        </p:txBody>
      </p:sp>
      <p:pic>
        <p:nvPicPr>
          <p:cNvPr id="35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7696" y="3262413"/>
            <a:ext cx="5151229" cy="7191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17784" t="17645" r="18641" b="11500"/>
          <a:stretch>
            <a:fillRect/>
          </a:stretch>
        </p:blipFill>
        <p:spPr>
          <a:xfrm>
            <a:off x="2682875" y="-25202"/>
            <a:ext cx="19018342" cy="13766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이제 온라인 광고 도메인을 알아봐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온라인 광고 도메인을 알아봐요</a:t>
            </a:r>
          </a:p>
        </p:txBody>
      </p:sp>
      <p:pic>
        <p:nvPicPr>
          <p:cNvPr id="35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7696" y="3262413"/>
            <a:ext cx="5151229" cy="7191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2495" y="4497001"/>
            <a:ext cx="6282171" cy="5979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이제 온라인 광고 도메인을 알아봐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온라인 광고 도메인을 알아봐요</a:t>
            </a:r>
          </a:p>
        </p:txBody>
      </p:sp>
      <p:pic>
        <p:nvPicPr>
          <p:cNvPr id="36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7696" y="3262413"/>
            <a:ext cx="5151229" cy="7191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2495" y="4497001"/>
            <a:ext cx="6282171" cy="597965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매체 = 지면 = 인벤토리"/>
          <p:cNvSpPr txBox="1"/>
          <p:nvPr/>
        </p:nvSpPr>
        <p:spPr>
          <a:xfrm>
            <a:off x="3254706" y="2535161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 = 지면 = 인벤토리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이제 온라인 광고 도메인을 알아봐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온라인 광고 도메인을 알아봐요</a:t>
            </a:r>
          </a:p>
        </p:txBody>
      </p:sp>
      <p:pic>
        <p:nvPicPr>
          <p:cNvPr id="36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7696" y="3262413"/>
            <a:ext cx="5151229" cy="7191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2495" y="4497001"/>
            <a:ext cx="6282171" cy="5979658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매체 = 지면 = 인벤토리"/>
          <p:cNvSpPr txBox="1"/>
          <p:nvPr/>
        </p:nvSpPr>
        <p:spPr>
          <a:xfrm>
            <a:off x="3254706" y="2535161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 = 지면 = 인벤토리</a:t>
            </a:r>
          </a:p>
        </p:txBody>
      </p:sp>
      <p:sp>
        <p:nvSpPr>
          <p:cNvPr id="369" name="광고주"/>
          <p:cNvSpPr txBox="1"/>
          <p:nvPr/>
        </p:nvSpPr>
        <p:spPr>
          <a:xfrm>
            <a:off x="14104790" y="2535161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모바일 광고도 마찬가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모바일 광고도 마찬가지</a:t>
            </a:r>
          </a:p>
        </p:txBody>
      </p:sp>
      <p:pic>
        <p:nvPicPr>
          <p:cNvPr id="37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2495" y="4497001"/>
            <a:ext cx="6282171" cy="59796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6" name="그룹화"/>
          <p:cNvGrpSpPr/>
          <p:nvPr/>
        </p:nvGrpSpPr>
        <p:grpSpPr>
          <a:xfrm>
            <a:off x="4032110" y="4235629"/>
            <a:ext cx="6502401" cy="6502401"/>
            <a:chOff x="0" y="0"/>
            <a:chExt cx="6502400" cy="6502400"/>
          </a:xfrm>
        </p:grpSpPr>
        <p:pic>
          <p:nvPicPr>
            <p:cNvPr id="37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02400" cy="6502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직사각형"/>
            <p:cNvSpPr/>
            <p:nvPr/>
          </p:nvSpPr>
          <p:spPr>
            <a:xfrm>
              <a:off x="1763475" y="1138663"/>
              <a:ext cx="2975449" cy="613260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375" name="직사각형"/>
            <p:cNvSpPr/>
            <p:nvPr/>
          </p:nvSpPr>
          <p:spPr>
            <a:xfrm>
              <a:off x="1763475" y="4285101"/>
              <a:ext cx="2975449" cy="613260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모바일 광고도 마찬가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모바일 광고도 마찬가지</a:t>
            </a:r>
          </a:p>
        </p:txBody>
      </p:sp>
      <p:pic>
        <p:nvPicPr>
          <p:cNvPr id="37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2495" y="4497001"/>
            <a:ext cx="6282171" cy="5979658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매체 = 지면"/>
          <p:cNvSpPr txBox="1"/>
          <p:nvPr/>
        </p:nvSpPr>
        <p:spPr>
          <a:xfrm>
            <a:off x="3254706" y="2535161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 = 지면</a:t>
            </a:r>
          </a:p>
        </p:txBody>
      </p:sp>
      <p:sp>
        <p:nvSpPr>
          <p:cNvPr id="381" name="광고주"/>
          <p:cNvSpPr txBox="1"/>
          <p:nvPr/>
        </p:nvSpPr>
        <p:spPr>
          <a:xfrm>
            <a:off x="14104790" y="2535161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grpSp>
        <p:nvGrpSpPr>
          <p:cNvPr id="385" name="그룹화"/>
          <p:cNvGrpSpPr/>
          <p:nvPr/>
        </p:nvGrpSpPr>
        <p:grpSpPr>
          <a:xfrm>
            <a:off x="4032110" y="4235629"/>
            <a:ext cx="6502401" cy="6502401"/>
            <a:chOff x="0" y="0"/>
            <a:chExt cx="6502400" cy="6502400"/>
          </a:xfrm>
        </p:grpSpPr>
        <p:pic>
          <p:nvPicPr>
            <p:cNvPr id="382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02400" cy="6502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3" name="직사각형"/>
            <p:cNvSpPr/>
            <p:nvPr/>
          </p:nvSpPr>
          <p:spPr>
            <a:xfrm>
              <a:off x="1763475" y="1138663"/>
              <a:ext cx="2975449" cy="613260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384" name="직사각형"/>
            <p:cNvSpPr/>
            <p:nvPr/>
          </p:nvSpPr>
          <p:spPr>
            <a:xfrm>
              <a:off x="1763475" y="4285101"/>
              <a:ext cx="2975449" cy="613260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모바일 광고도 마찬가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모바일 광고도 마찬가지</a:t>
            </a:r>
          </a:p>
        </p:txBody>
      </p:sp>
      <p:pic>
        <p:nvPicPr>
          <p:cNvPr id="38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2495" y="4497001"/>
            <a:ext cx="6282171" cy="5979658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매체 = 지면"/>
          <p:cNvSpPr txBox="1"/>
          <p:nvPr/>
        </p:nvSpPr>
        <p:spPr>
          <a:xfrm>
            <a:off x="3254706" y="2535161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 = 지면</a:t>
            </a:r>
          </a:p>
        </p:txBody>
      </p:sp>
      <p:sp>
        <p:nvSpPr>
          <p:cNvPr id="390" name="광고주"/>
          <p:cNvSpPr txBox="1"/>
          <p:nvPr/>
        </p:nvSpPr>
        <p:spPr>
          <a:xfrm>
            <a:off x="14104790" y="2535161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grpSp>
        <p:nvGrpSpPr>
          <p:cNvPr id="394" name="그룹화"/>
          <p:cNvGrpSpPr/>
          <p:nvPr/>
        </p:nvGrpSpPr>
        <p:grpSpPr>
          <a:xfrm>
            <a:off x="4032110" y="4235629"/>
            <a:ext cx="6502401" cy="6502401"/>
            <a:chOff x="0" y="0"/>
            <a:chExt cx="6502400" cy="6502400"/>
          </a:xfrm>
        </p:grpSpPr>
        <p:pic>
          <p:nvPicPr>
            <p:cNvPr id="39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02400" cy="6502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2" name="직사각형"/>
            <p:cNvSpPr/>
            <p:nvPr/>
          </p:nvSpPr>
          <p:spPr>
            <a:xfrm>
              <a:off x="1763475" y="1138663"/>
              <a:ext cx="2975449" cy="613260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393" name="직사각형"/>
            <p:cNvSpPr/>
            <p:nvPr/>
          </p:nvSpPr>
          <p:spPr>
            <a:xfrm>
              <a:off x="1763475" y="4285101"/>
              <a:ext cx="2975449" cy="613260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397" name="연결선"/>
          <p:cNvSpPr/>
          <p:nvPr/>
        </p:nvSpPr>
        <p:spPr>
          <a:xfrm>
            <a:off x="9692383" y="5448793"/>
            <a:ext cx="5012902" cy="105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0" fill="norm" stroke="1" extrusionOk="0">
                <a:moveTo>
                  <a:pt x="21600" y="14650"/>
                </a:moveTo>
                <a:cubicBezTo>
                  <a:pt x="13697" y="-5390"/>
                  <a:pt x="6497" y="-4870"/>
                  <a:pt x="0" y="1621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96" name="우리 여기 비어있어!"/>
          <p:cNvSpPr txBox="1"/>
          <p:nvPr/>
        </p:nvSpPr>
        <p:spPr>
          <a:xfrm>
            <a:off x="8163395" y="4473823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우리 여기 비어있어!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모바일 광고도 마찬가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모바일 광고도 마찬가지</a:t>
            </a:r>
          </a:p>
        </p:txBody>
      </p:sp>
      <p:pic>
        <p:nvPicPr>
          <p:cNvPr id="40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2495" y="4497001"/>
            <a:ext cx="6282171" cy="5979658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매체 = 지면"/>
          <p:cNvSpPr txBox="1"/>
          <p:nvPr/>
        </p:nvSpPr>
        <p:spPr>
          <a:xfrm>
            <a:off x="3254706" y="2535161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 = 지면</a:t>
            </a:r>
          </a:p>
        </p:txBody>
      </p:sp>
      <p:sp>
        <p:nvSpPr>
          <p:cNvPr id="402" name="광고주"/>
          <p:cNvSpPr txBox="1"/>
          <p:nvPr/>
        </p:nvSpPr>
        <p:spPr>
          <a:xfrm>
            <a:off x="14104790" y="2535161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grpSp>
        <p:nvGrpSpPr>
          <p:cNvPr id="406" name="그룹화"/>
          <p:cNvGrpSpPr/>
          <p:nvPr/>
        </p:nvGrpSpPr>
        <p:grpSpPr>
          <a:xfrm>
            <a:off x="4032110" y="4235629"/>
            <a:ext cx="6502401" cy="6502401"/>
            <a:chOff x="0" y="0"/>
            <a:chExt cx="6502400" cy="6502400"/>
          </a:xfrm>
        </p:grpSpPr>
        <p:pic>
          <p:nvPicPr>
            <p:cNvPr id="40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02400" cy="6502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4" name="직사각형"/>
            <p:cNvSpPr/>
            <p:nvPr/>
          </p:nvSpPr>
          <p:spPr>
            <a:xfrm>
              <a:off x="1763475" y="1138663"/>
              <a:ext cx="2975449" cy="613260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05" name="직사각형"/>
            <p:cNvSpPr/>
            <p:nvPr/>
          </p:nvSpPr>
          <p:spPr>
            <a:xfrm>
              <a:off x="1763475" y="4285101"/>
              <a:ext cx="2975449" cy="613260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11" name="연결선"/>
          <p:cNvSpPr/>
          <p:nvPr/>
        </p:nvSpPr>
        <p:spPr>
          <a:xfrm>
            <a:off x="9624279" y="7774136"/>
            <a:ext cx="5116816" cy="94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371"/>
                </a:moveTo>
                <a:cubicBezTo>
                  <a:pt x="7078" y="21600"/>
                  <a:pt x="14278" y="2147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12" name="연결선"/>
          <p:cNvSpPr/>
          <p:nvPr/>
        </p:nvSpPr>
        <p:spPr>
          <a:xfrm>
            <a:off x="9692383" y="5448793"/>
            <a:ext cx="5012902" cy="105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0" fill="norm" stroke="1" extrusionOk="0">
                <a:moveTo>
                  <a:pt x="21600" y="14650"/>
                </a:moveTo>
                <a:cubicBezTo>
                  <a:pt x="13697" y="-5390"/>
                  <a:pt x="6497" y="-4870"/>
                  <a:pt x="0" y="1621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09" name="우리 여기 비어있어!"/>
          <p:cNvSpPr txBox="1"/>
          <p:nvPr/>
        </p:nvSpPr>
        <p:spPr>
          <a:xfrm>
            <a:off x="8163395" y="4473823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우리 여기 비어있어!</a:t>
            </a:r>
          </a:p>
        </p:txBody>
      </p:sp>
      <p:sp>
        <p:nvSpPr>
          <p:cNvPr id="410" name="광고 소재"/>
          <p:cNvSpPr txBox="1"/>
          <p:nvPr/>
        </p:nvSpPr>
        <p:spPr>
          <a:xfrm>
            <a:off x="8163396" y="899124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 소재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모바일 광고도 마찬가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모바일 광고도 마찬가지</a:t>
            </a:r>
          </a:p>
        </p:txBody>
      </p:sp>
      <p:pic>
        <p:nvPicPr>
          <p:cNvPr id="41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2495" y="4497001"/>
            <a:ext cx="6282171" cy="5979658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매체 = 지면"/>
          <p:cNvSpPr txBox="1"/>
          <p:nvPr/>
        </p:nvSpPr>
        <p:spPr>
          <a:xfrm>
            <a:off x="3254706" y="2535161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 = 지면</a:t>
            </a:r>
          </a:p>
        </p:txBody>
      </p:sp>
      <p:sp>
        <p:nvSpPr>
          <p:cNvPr id="417" name="광고주"/>
          <p:cNvSpPr txBox="1"/>
          <p:nvPr/>
        </p:nvSpPr>
        <p:spPr>
          <a:xfrm>
            <a:off x="14104790" y="2535161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grpSp>
        <p:nvGrpSpPr>
          <p:cNvPr id="421" name="그룹화"/>
          <p:cNvGrpSpPr/>
          <p:nvPr/>
        </p:nvGrpSpPr>
        <p:grpSpPr>
          <a:xfrm>
            <a:off x="4032110" y="4235629"/>
            <a:ext cx="6502401" cy="6502401"/>
            <a:chOff x="0" y="0"/>
            <a:chExt cx="6502400" cy="6502400"/>
          </a:xfrm>
        </p:grpSpPr>
        <p:pic>
          <p:nvPicPr>
            <p:cNvPr id="418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02400" cy="6502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9" name="직사각형"/>
            <p:cNvSpPr/>
            <p:nvPr/>
          </p:nvSpPr>
          <p:spPr>
            <a:xfrm>
              <a:off x="1763475" y="1138663"/>
              <a:ext cx="2975449" cy="613260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20" name="직사각형"/>
            <p:cNvSpPr/>
            <p:nvPr/>
          </p:nvSpPr>
          <p:spPr>
            <a:xfrm>
              <a:off x="1763475" y="4285101"/>
              <a:ext cx="2975449" cy="613260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28" name="연결선"/>
          <p:cNvSpPr/>
          <p:nvPr/>
        </p:nvSpPr>
        <p:spPr>
          <a:xfrm>
            <a:off x="9624279" y="7774136"/>
            <a:ext cx="5116816" cy="94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371"/>
                </a:moveTo>
                <a:cubicBezTo>
                  <a:pt x="7078" y="21600"/>
                  <a:pt x="14278" y="2147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29" name="연결선"/>
          <p:cNvSpPr/>
          <p:nvPr/>
        </p:nvSpPr>
        <p:spPr>
          <a:xfrm>
            <a:off x="9692383" y="5448793"/>
            <a:ext cx="5012902" cy="105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0" fill="norm" stroke="1" extrusionOk="0">
                <a:moveTo>
                  <a:pt x="21600" y="14650"/>
                </a:moveTo>
                <a:cubicBezTo>
                  <a:pt x="13697" y="-5390"/>
                  <a:pt x="6497" y="-4870"/>
                  <a:pt x="0" y="1621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24" name="우리 여기 비어있어!"/>
          <p:cNvSpPr txBox="1"/>
          <p:nvPr/>
        </p:nvSpPr>
        <p:spPr>
          <a:xfrm>
            <a:off x="8163395" y="4473823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우리 여기 비어있어!</a:t>
            </a:r>
          </a:p>
        </p:txBody>
      </p:sp>
      <p:sp>
        <p:nvSpPr>
          <p:cNvPr id="425" name="광고 소재"/>
          <p:cNvSpPr txBox="1"/>
          <p:nvPr/>
        </p:nvSpPr>
        <p:spPr>
          <a:xfrm>
            <a:off x="8163396" y="8991249"/>
            <a:ext cx="805720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 소재</a:t>
            </a:r>
          </a:p>
        </p:txBody>
      </p:sp>
      <p:pic>
        <p:nvPicPr>
          <p:cNvPr id="42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56607" y="6412486"/>
            <a:ext cx="1403290" cy="1403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84591" y="6199215"/>
            <a:ext cx="1899256" cy="1899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매체의 증가 &amp; 광고주의 증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매체의 증가 &amp; 광고주의 증가</a:t>
            </a:r>
          </a:p>
        </p:txBody>
      </p:sp>
      <p:pic>
        <p:nvPicPr>
          <p:cNvPr id="43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3370759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그룹화"/>
          <p:cNvGrpSpPr/>
          <p:nvPr/>
        </p:nvGrpSpPr>
        <p:grpSpPr>
          <a:xfrm>
            <a:off x="4811961" y="3457818"/>
            <a:ext cx="1347935" cy="1347935"/>
            <a:chOff x="0" y="0"/>
            <a:chExt cx="1347934" cy="1347934"/>
          </a:xfrm>
        </p:grpSpPr>
        <p:pic>
          <p:nvPicPr>
            <p:cNvPr id="43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3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440" name="그룹화"/>
          <p:cNvGrpSpPr/>
          <p:nvPr/>
        </p:nvGrpSpPr>
        <p:grpSpPr>
          <a:xfrm>
            <a:off x="4811961" y="8442951"/>
            <a:ext cx="1347935" cy="1347935"/>
            <a:chOff x="0" y="0"/>
            <a:chExt cx="1347934" cy="1347934"/>
          </a:xfrm>
        </p:grpSpPr>
        <p:pic>
          <p:nvPicPr>
            <p:cNvPr id="437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8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39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444" name="그룹화"/>
          <p:cNvGrpSpPr/>
          <p:nvPr/>
        </p:nvGrpSpPr>
        <p:grpSpPr>
          <a:xfrm>
            <a:off x="4811961" y="5077196"/>
            <a:ext cx="1347935" cy="1347935"/>
            <a:chOff x="0" y="0"/>
            <a:chExt cx="1347934" cy="1347934"/>
          </a:xfrm>
        </p:grpSpPr>
        <p:pic>
          <p:nvPicPr>
            <p:cNvPr id="44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4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448" name="그룹화"/>
          <p:cNvGrpSpPr/>
          <p:nvPr/>
        </p:nvGrpSpPr>
        <p:grpSpPr>
          <a:xfrm>
            <a:off x="4811961" y="6760073"/>
            <a:ext cx="1347935" cy="1347935"/>
            <a:chOff x="0" y="0"/>
            <a:chExt cx="1347934" cy="1347934"/>
          </a:xfrm>
        </p:grpSpPr>
        <p:pic>
          <p:nvPicPr>
            <p:cNvPr id="445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47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452" name="그룹화"/>
          <p:cNvGrpSpPr/>
          <p:nvPr/>
        </p:nvGrpSpPr>
        <p:grpSpPr>
          <a:xfrm>
            <a:off x="4811961" y="10062328"/>
            <a:ext cx="1347935" cy="1347935"/>
            <a:chOff x="0" y="0"/>
            <a:chExt cx="1347934" cy="1347934"/>
          </a:xfrm>
        </p:grpSpPr>
        <p:pic>
          <p:nvPicPr>
            <p:cNvPr id="449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0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51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53" name="매체1"/>
          <p:cNvSpPr txBox="1"/>
          <p:nvPr/>
        </p:nvSpPr>
        <p:spPr>
          <a:xfrm>
            <a:off x="3548489" y="390964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454" name="매체2"/>
          <p:cNvSpPr txBox="1"/>
          <p:nvPr/>
        </p:nvSpPr>
        <p:spPr>
          <a:xfrm>
            <a:off x="3548489" y="536660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455" name="매체3"/>
          <p:cNvSpPr txBox="1"/>
          <p:nvPr/>
        </p:nvSpPr>
        <p:spPr>
          <a:xfrm>
            <a:off x="3548489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456" name="매체4"/>
          <p:cNvSpPr txBox="1"/>
          <p:nvPr/>
        </p:nvSpPr>
        <p:spPr>
          <a:xfrm>
            <a:off x="3548489" y="866886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457" name="매체5"/>
          <p:cNvSpPr txBox="1"/>
          <p:nvPr/>
        </p:nvSpPr>
        <p:spPr>
          <a:xfrm>
            <a:off x="3548489" y="1031998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458" name="광고주1"/>
          <p:cNvSpPr txBox="1"/>
          <p:nvPr/>
        </p:nvSpPr>
        <p:spPr>
          <a:xfrm>
            <a:off x="19213352" y="359596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4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5051765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673277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826340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1009478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광고주2"/>
          <p:cNvSpPr txBox="1"/>
          <p:nvPr/>
        </p:nvSpPr>
        <p:spPr>
          <a:xfrm>
            <a:off x="19213352" y="536660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464" name="광고주3"/>
          <p:cNvSpPr txBox="1"/>
          <p:nvPr/>
        </p:nvSpPr>
        <p:spPr>
          <a:xfrm>
            <a:off x="19213352" y="701773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465" name="광고주4"/>
          <p:cNvSpPr txBox="1"/>
          <p:nvPr/>
        </p:nvSpPr>
        <p:spPr>
          <a:xfrm>
            <a:off x="19213352" y="848860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466" name="광고주5"/>
          <p:cNvSpPr txBox="1"/>
          <p:nvPr/>
        </p:nvSpPr>
        <p:spPr>
          <a:xfrm>
            <a:off x="19213352" y="1031998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매체의 증가 &amp; 광고주의 증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매체의 증가 &amp; 광고주의 증가</a:t>
            </a:r>
          </a:p>
        </p:txBody>
      </p:sp>
      <p:pic>
        <p:nvPicPr>
          <p:cNvPr id="46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3370759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3" name="그룹화"/>
          <p:cNvGrpSpPr/>
          <p:nvPr/>
        </p:nvGrpSpPr>
        <p:grpSpPr>
          <a:xfrm>
            <a:off x="4811961" y="3457818"/>
            <a:ext cx="1347935" cy="1347935"/>
            <a:chOff x="0" y="0"/>
            <a:chExt cx="1347934" cy="1347934"/>
          </a:xfrm>
        </p:grpSpPr>
        <p:pic>
          <p:nvPicPr>
            <p:cNvPr id="470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1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72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477" name="그룹화"/>
          <p:cNvGrpSpPr/>
          <p:nvPr/>
        </p:nvGrpSpPr>
        <p:grpSpPr>
          <a:xfrm>
            <a:off x="4811961" y="8442951"/>
            <a:ext cx="1347935" cy="1347935"/>
            <a:chOff x="0" y="0"/>
            <a:chExt cx="1347934" cy="1347934"/>
          </a:xfrm>
        </p:grpSpPr>
        <p:pic>
          <p:nvPicPr>
            <p:cNvPr id="474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5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76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481" name="그룹화"/>
          <p:cNvGrpSpPr/>
          <p:nvPr/>
        </p:nvGrpSpPr>
        <p:grpSpPr>
          <a:xfrm>
            <a:off x="4811961" y="5077196"/>
            <a:ext cx="1347935" cy="1347935"/>
            <a:chOff x="0" y="0"/>
            <a:chExt cx="1347934" cy="1347934"/>
          </a:xfrm>
        </p:grpSpPr>
        <p:pic>
          <p:nvPicPr>
            <p:cNvPr id="478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9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80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485" name="그룹화"/>
          <p:cNvGrpSpPr/>
          <p:nvPr/>
        </p:nvGrpSpPr>
        <p:grpSpPr>
          <a:xfrm>
            <a:off x="4811961" y="6760073"/>
            <a:ext cx="1347935" cy="1347935"/>
            <a:chOff x="0" y="0"/>
            <a:chExt cx="1347934" cy="1347934"/>
          </a:xfrm>
        </p:grpSpPr>
        <p:pic>
          <p:nvPicPr>
            <p:cNvPr id="482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3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84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489" name="그룹화"/>
          <p:cNvGrpSpPr/>
          <p:nvPr/>
        </p:nvGrpSpPr>
        <p:grpSpPr>
          <a:xfrm>
            <a:off x="4811961" y="10062328"/>
            <a:ext cx="1347935" cy="1347935"/>
            <a:chOff x="0" y="0"/>
            <a:chExt cx="1347934" cy="1347934"/>
          </a:xfrm>
        </p:grpSpPr>
        <p:pic>
          <p:nvPicPr>
            <p:cNvPr id="486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7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88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90" name="매체1"/>
          <p:cNvSpPr txBox="1"/>
          <p:nvPr/>
        </p:nvSpPr>
        <p:spPr>
          <a:xfrm>
            <a:off x="3548489" y="390964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491" name="매체2"/>
          <p:cNvSpPr txBox="1"/>
          <p:nvPr/>
        </p:nvSpPr>
        <p:spPr>
          <a:xfrm>
            <a:off x="3548489" y="536660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492" name="매체3"/>
          <p:cNvSpPr txBox="1"/>
          <p:nvPr/>
        </p:nvSpPr>
        <p:spPr>
          <a:xfrm>
            <a:off x="3548489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493" name="매체4"/>
          <p:cNvSpPr txBox="1"/>
          <p:nvPr/>
        </p:nvSpPr>
        <p:spPr>
          <a:xfrm>
            <a:off x="3548489" y="866886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494" name="매체5"/>
          <p:cNvSpPr txBox="1"/>
          <p:nvPr/>
        </p:nvSpPr>
        <p:spPr>
          <a:xfrm>
            <a:off x="3548489" y="1031998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495" name="광고주1"/>
          <p:cNvSpPr txBox="1"/>
          <p:nvPr/>
        </p:nvSpPr>
        <p:spPr>
          <a:xfrm>
            <a:off x="19213352" y="359596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49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5051765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673277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826340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1009478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광고주2"/>
          <p:cNvSpPr txBox="1"/>
          <p:nvPr/>
        </p:nvSpPr>
        <p:spPr>
          <a:xfrm>
            <a:off x="19213352" y="536660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501" name="광고주3"/>
          <p:cNvSpPr txBox="1"/>
          <p:nvPr/>
        </p:nvSpPr>
        <p:spPr>
          <a:xfrm>
            <a:off x="19213352" y="701773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502" name="광고주4"/>
          <p:cNvSpPr txBox="1"/>
          <p:nvPr/>
        </p:nvSpPr>
        <p:spPr>
          <a:xfrm>
            <a:off x="19213352" y="848860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503" name="광고주5"/>
          <p:cNvSpPr txBox="1"/>
          <p:nvPr/>
        </p:nvSpPr>
        <p:spPr>
          <a:xfrm>
            <a:off x="19213352" y="1031998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sp>
        <p:nvSpPr>
          <p:cNvPr id="506" name="연결선"/>
          <p:cNvSpPr/>
          <p:nvPr/>
        </p:nvSpPr>
        <p:spPr>
          <a:xfrm>
            <a:off x="5889109" y="3531580"/>
            <a:ext cx="11602962" cy="529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7" fill="norm" stroke="1" extrusionOk="0">
                <a:moveTo>
                  <a:pt x="0" y="16297"/>
                </a:moveTo>
                <a:cubicBezTo>
                  <a:pt x="7189" y="-3753"/>
                  <a:pt x="14389" y="-5303"/>
                  <a:pt x="21600" y="11646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5" name="여기 비어있어!"/>
          <p:cNvSpPr txBox="1"/>
          <p:nvPr/>
        </p:nvSpPr>
        <p:spPr>
          <a:xfrm>
            <a:off x="9159441" y="276358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매체의 증가 &amp; 광고주의 증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매체의 증가 &amp; 광고주의 증가</a:t>
            </a:r>
          </a:p>
        </p:txBody>
      </p:sp>
      <p:pic>
        <p:nvPicPr>
          <p:cNvPr id="50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3370759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3" name="그룹화"/>
          <p:cNvGrpSpPr/>
          <p:nvPr/>
        </p:nvGrpSpPr>
        <p:grpSpPr>
          <a:xfrm>
            <a:off x="4811961" y="3457818"/>
            <a:ext cx="1347935" cy="1347935"/>
            <a:chOff x="0" y="0"/>
            <a:chExt cx="1347934" cy="1347934"/>
          </a:xfrm>
        </p:grpSpPr>
        <p:pic>
          <p:nvPicPr>
            <p:cNvPr id="510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1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12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517" name="그룹화"/>
          <p:cNvGrpSpPr/>
          <p:nvPr/>
        </p:nvGrpSpPr>
        <p:grpSpPr>
          <a:xfrm>
            <a:off x="4811961" y="8442951"/>
            <a:ext cx="1347935" cy="1347935"/>
            <a:chOff x="0" y="0"/>
            <a:chExt cx="1347934" cy="1347934"/>
          </a:xfrm>
        </p:grpSpPr>
        <p:pic>
          <p:nvPicPr>
            <p:cNvPr id="514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5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16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521" name="그룹화"/>
          <p:cNvGrpSpPr/>
          <p:nvPr/>
        </p:nvGrpSpPr>
        <p:grpSpPr>
          <a:xfrm>
            <a:off x="4811961" y="5077196"/>
            <a:ext cx="1347935" cy="1347935"/>
            <a:chOff x="0" y="0"/>
            <a:chExt cx="1347934" cy="1347934"/>
          </a:xfrm>
        </p:grpSpPr>
        <p:pic>
          <p:nvPicPr>
            <p:cNvPr id="518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9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20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525" name="그룹화"/>
          <p:cNvGrpSpPr/>
          <p:nvPr/>
        </p:nvGrpSpPr>
        <p:grpSpPr>
          <a:xfrm>
            <a:off x="4811961" y="6760073"/>
            <a:ext cx="1347935" cy="1347935"/>
            <a:chOff x="0" y="0"/>
            <a:chExt cx="1347934" cy="1347934"/>
          </a:xfrm>
        </p:grpSpPr>
        <p:pic>
          <p:nvPicPr>
            <p:cNvPr id="522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3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24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529" name="그룹화"/>
          <p:cNvGrpSpPr/>
          <p:nvPr/>
        </p:nvGrpSpPr>
        <p:grpSpPr>
          <a:xfrm>
            <a:off x="4811961" y="10062328"/>
            <a:ext cx="1347935" cy="1347935"/>
            <a:chOff x="0" y="0"/>
            <a:chExt cx="1347934" cy="1347934"/>
          </a:xfrm>
        </p:grpSpPr>
        <p:pic>
          <p:nvPicPr>
            <p:cNvPr id="526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7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28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530" name="매체1"/>
          <p:cNvSpPr txBox="1"/>
          <p:nvPr/>
        </p:nvSpPr>
        <p:spPr>
          <a:xfrm>
            <a:off x="3548489" y="390964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531" name="매체2"/>
          <p:cNvSpPr txBox="1"/>
          <p:nvPr/>
        </p:nvSpPr>
        <p:spPr>
          <a:xfrm>
            <a:off x="3548489" y="536660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532" name="매체3"/>
          <p:cNvSpPr txBox="1"/>
          <p:nvPr/>
        </p:nvSpPr>
        <p:spPr>
          <a:xfrm>
            <a:off x="3548489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533" name="매체4"/>
          <p:cNvSpPr txBox="1"/>
          <p:nvPr/>
        </p:nvSpPr>
        <p:spPr>
          <a:xfrm>
            <a:off x="3548489" y="866886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534" name="매체5"/>
          <p:cNvSpPr txBox="1"/>
          <p:nvPr/>
        </p:nvSpPr>
        <p:spPr>
          <a:xfrm>
            <a:off x="3548489" y="1031998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535" name="광고주1"/>
          <p:cNvSpPr txBox="1"/>
          <p:nvPr/>
        </p:nvSpPr>
        <p:spPr>
          <a:xfrm>
            <a:off x="19213352" y="359596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53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5051765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673277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826340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1009478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광고주2"/>
          <p:cNvSpPr txBox="1"/>
          <p:nvPr/>
        </p:nvSpPr>
        <p:spPr>
          <a:xfrm>
            <a:off x="19213352" y="536660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541" name="광고주3"/>
          <p:cNvSpPr txBox="1"/>
          <p:nvPr/>
        </p:nvSpPr>
        <p:spPr>
          <a:xfrm>
            <a:off x="19213352" y="701773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542" name="광고주4"/>
          <p:cNvSpPr txBox="1"/>
          <p:nvPr/>
        </p:nvSpPr>
        <p:spPr>
          <a:xfrm>
            <a:off x="19213352" y="848860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543" name="광고주5"/>
          <p:cNvSpPr txBox="1"/>
          <p:nvPr/>
        </p:nvSpPr>
        <p:spPr>
          <a:xfrm>
            <a:off x="19213352" y="1031998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sp>
        <p:nvSpPr>
          <p:cNvPr id="548" name="연결선"/>
          <p:cNvSpPr/>
          <p:nvPr/>
        </p:nvSpPr>
        <p:spPr>
          <a:xfrm>
            <a:off x="5889109" y="3531580"/>
            <a:ext cx="11602962" cy="529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7" fill="norm" stroke="1" extrusionOk="0">
                <a:moveTo>
                  <a:pt x="0" y="16297"/>
                </a:moveTo>
                <a:cubicBezTo>
                  <a:pt x="7189" y="-3753"/>
                  <a:pt x="14389" y="-5303"/>
                  <a:pt x="21600" y="11646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45" name="여기 비어있어!"/>
          <p:cNvSpPr txBox="1"/>
          <p:nvPr/>
        </p:nvSpPr>
        <p:spPr>
          <a:xfrm>
            <a:off x="9159441" y="276358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비어있어!</a:t>
            </a:r>
          </a:p>
        </p:txBody>
      </p:sp>
      <p:sp>
        <p:nvSpPr>
          <p:cNvPr id="546" name="여기 비어있어?"/>
          <p:cNvSpPr txBox="1"/>
          <p:nvPr/>
        </p:nvSpPr>
        <p:spPr>
          <a:xfrm>
            <a:off x="15457112" y="407846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비어있어?</a:t>
            </a:r>
          </a:p>
        </p:txBody>
      </p:sp>
      <p:sp>
        <p:nvSpPr>
          <p:cNvPr id="549" name="연결선"/>
          <p:cNvSpPr/>
          <p:nvPr/>
        </p:nvSpPr>
        <p:spPr>
          <a:xfrm>
            <a:off x="5889375" y="3993876"/>
            <a:ext cx="11602696" cy="1633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3" fill="norm" stroke="1" extrusionOk="0">
                <a:moveTo>
                  <a:pt x="0" y="20963"/>
                </a:moveTo>
                <a:cubicBezTo>
                  <a:pt x="7048" y="6336"/>
                  <a:pt x="14248" y="-637"/>
                  <a:pt x="21600" y="4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매체의 증가 &amp; 광고주의 증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매체의 증가 &amp; 광고주의 증가</a:t>
            </a:r>
          </a:p>
        </p:txBody>
      </p:sp>
      <p:pic>
        <p:nvPicPr>
          <p:cNvPr id="55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3370759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6" name="그룹화"/>
          <p:cNvGrpSpPr/>
          <p:nvPr/>
        </p:nvGrpSpPr>
        <p:grpSpPr>
          <a:xfrm>
            <a:off x="4811961" y="3457818"/>
            <a:ext cx="1347935" cy="1347935"/>
            <a:chOff x="0" y="0"/>
            <a:chExt cx="1347934" cy="1347934"/>
          </a:xfrm>
        </p:grpSpPr>
        <p:pic>
          <p:nvPicPr>
            <p:cNvPr id="55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5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560" name="그룹화"/>
          <p:cNvGrpSpPr/>
          <p:nvPr/>
        </p:nvGrpSpPr>
        <p:grpSpPr>
          <a:xfrm>
            <a:off x="4811961" y="8442951"/>
            <a:ext cx="1347935" cy="1347935"/>
            <a:chOff x="0" y="0"/>
            <a:chExt cx="1347934" cy="1347934"/>
          </a:xfrm>
        </p:grpSpPr>
        <p:pic>
          <p:nvPicPr>
            <p:cNvPr id="557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8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59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564" name="그룹화"/>
          <p:cNvGrpSpPr/>
          <p:nvPr/>
        </p:nvGrpSpPr>
        <p:grpSpPr>
          <a:xfrm>
            <a:off x="4811961" y="5077196"/>
            <a:ext cx="1347935" cy="1347935"/>
            <a:chOff x="0" y="0"/>
            <a:chExt cx="1347934" cy="1347934"/>
          </a:xfrm>
        </p:grpSpPr>
        <p:pic>
          <p:nvPicPr>
            <p:cNvPr id="56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6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568" name="그룹화"/>
          <p:cNvGrpSpPr/>
          <p:nvPr/>
        </p:nvGrpSpPr>
        <p:grpSpPr>
          <a:xfrm>
            <a:off x="4811961" y="6760073"/>
            <a:ext cx="1347935" cy="1347935"/>
            <a:chOff x="0" y="0"/>
            <a:chExt cx="1347934" cy="1347934"/>
          </a:xfrm>
        </p:grpSpPr>
        <p:pic>
          <p:nvPicPr>
            <p:cNvPr id="565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6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67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572" name="그룹화"/>
          <p:cNvGrpSpPr/>
          <p:nvPr/>
        </p:nvGrpSpPr>
        <p:grpSpPr>
          <a:xfrm>
            <a:off x="4811961" y="10062328"/>
            <a:ext cx="1347935" cy="1347935"/>
            <a:chOff x="0" y="0"/>
            <a:chExt cx="1347934" cy="1347934"/>
          </a:xfrm>
        </p:grpSpPr>
        <p:pic>
          <p:nvPicPr>
            <p:cNvPr id="569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0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71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573" name="매체1"/>
          <p:cNvSpPr txBox="1"/>
          <p:nvPr/>
        </p:nvSpPr>
        <p:spPr>
          <a:xfrm>
            <a:off x="3548489" y="390964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574" name="매체2"/>
          <p:cNvSpPr txBox="1"/>
          <p:nvPr/>
        </p:nvSpPr>
        <p:spPr>
          <a:xfrm>
            <a:off x="3548489" y="536660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575" name="매체3"/>
          <p:cNvSpPr txBox="1"/>
          <p:nvPr/>
        </p:nvSpPr>
        <p:spPr>
          <a:xfrm>
            <a:off x="3548489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576" name="매체4"/>
          <p:cNvSpPr txBox="1"/>
          <p:nvPr/>
        </p:nvSpPr>
        <p:spPr>
          <a:xfrm>
            <a:off x="3548489" y="866886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577" name="매체5"/>
          <p:cNvSpPr txBox="1"/>
          <p:nvPr/>
        </p:nvSpPr>
        <p:spPr>
          <a:xfrm>
            <a:off x="3548489" y="1031998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578" name="광고주1"/>
          <p:cNvSpPr txBox="1"/>
          <p:nvPr/>
        </p:nvSpPr>
        <p:spPr>
          <a:xfrm>
            <a:off x="19213352" y="359596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57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5051765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673277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826340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1009478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광고주2"/>
          <p:cNvSpPr txBox="1"/>
          <p:nvPr/>
        </p:nvSpPr>
        <p:spPr>
          <a:xfrm>
            <a:off x="19213352" y="536660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584" name="광고주3"/>
          <p:cNvSpPr txBox="1"/>
          <p:nvPr/>
        </p:nvSpPr>
        <p:spPr>
          <a:xfrm>
            <a:off x="19213352" y="701773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585" name="광고주4"/>
          <p:cNvSpPr txBox="1"/>
          <p:nvPr/>
        </p:nvSpPr>
        <p:spPr>
          <a:xfrm>
            <a:off x="19213352" y="848860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586" name="광고주5"/>
          <p:cNvSpPr txBox="1"/>
          <p:nvPr/>
        </p:nvSpPr>
        <p:spPr>
          <a:xfrm>
            <a:off x="19213352" y="1031998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sp>
        <p:nvSpPr>
          <p:cNvPr id="593" name="연결선"/>
          <p:cNvSpPr/>
          <p:nvPr/>
        </p:nvSpPr>
        <p:spPr>
          <a:xfrm>
            <a:off x="5889109" y="3531580"/>
            <a:ext cx="11602962" cy="529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7" fill="norm" stroke="1" extrusionOk="0">
                <a:moveTo>
                  <a:pt x="0" y="16297"/>
                </a:moveTo>
                <a:cubicBezTo>
                  <a:pt x="7189" y="-3753"/>
                  <a:pt x="14389" y="-5303"/>
                  <a:pt x="21600" y="11646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88" name="여기 비어있어!"/>
          <p:cNvSpPr txBox="1"/>
          <p:nvPr/>
        </p:nvSpPr>
        <p:spPr>
          <a:xfrm>
            <a:off x="9159441" y="276358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비어있어!</a:t>
            </a:r>
          </a:p>
        </p:txBody>
      </p:sp>
      <p:sp>
        <p:nvSpPr>
          <p:cNvPr id="589" name="여기 비어있어?"/>
          <p:cNvSpPr txBox="1"/>
          <p:nvPr/>
        </p:nvSpPr>
        <p:spPr>
          <a:xfrm>
            <a:off x="15457112" y="407846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비어있어?</a:t>
            </a:r>
          </a:p>
        </p:txBody>
      </p:sp>
      <p:sp>
        <p:nvSpPr>
          <p:cNvPr id="594" name="연결선"/>
          <p:cNvSpPr/>
          <p:nvPr/>
        </p:nvSpPr>
        <p:spPr>
          <a:xfrm>
            <a:off x="5889375" y="3993876"/>
            <a:ext cx="11602696" cy="1633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3" fill="norm" stroke="1" extrusionOk="0">
                <a:moveTo>
                  <a:pt x="0" y="20963"/>
                </a:moveTo>
                <a:cubicBezTo>
                  <a:pt x="7048" y="6336"/>
                  <a:pt x="14248" y="-637"/>
                  <a:pt x="21600" y="4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91" name="여기도비어있어!"/>
          <p:cNvSpPr txBox="1"/>
          <p:nvPr/>
        </p:nvSpPr>
        <p:spPr>
          <a:xfrm>
            <a:off x="7365477" y="682401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여기도비어있어!</a:t>
            </a:r>
          </a:p>
        </p:txBody>
      </p:sp>
      <p:sp>
        <p:nvSpPr>
          <p:cNvPr id="595" name="연결선"/>
          <p:cNvSpPr/>
          <p:nvPr/>
        </p:nvSpPr>
        <p:spPr>
          <a:xfrm>
            <a:off x="5889375" y="5675058"/>
            <a:ext cx="11602696" cy="163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70" fill="norm" stroke="1" extrusionOk="0">
                <a:moveTo>
                  <a:pt x="0" y="20970"/>
                </a:moveTo>
                <a:cubicBezTo>
                  <a:pt x="7048" y="6345"/>
                  <a:pt x="14248" y="-630"/>
                  <a:pt x="21600" y="4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매체의 증가 &amp; 광고주의 증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매체의 증가 &amp; 광고주의 증가</a:t>
            </a:r>
          </a:p>
        </p:txBody>
      </p:sp>
      <p:pic>
        <p:nvPicPr>
          <p:cNvPr id="59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3370759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2" name="그룹화"/>
          <p:cNvGrpSpPr/>
          <p:nvPr/>
        </p:nvGrpSpPr>
        <p:grpSpPr>
          <a:xfrm>
            <a:off x="4811961" y="3457818"/>
            <a:ext cx="1347935" cy="1347935"/>
            <a:chOff x="0" y="0"/>
            <a:chExt cx="1347934" cy="1347934"/>
          </a:xfrm>
        </p:grpSpPr>
        <p:pic>
          <p:nvPicPr>
            <p:cNvPr id="599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0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601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606" name="그룹화"/>
          <p:cNvGrpSpPr/>
          <p:nvPr/>
        </p:nvGrpSpPr>
        <p:grpSpPr>
          <a:xfrm>
            <a:off x="4811961" y="8442951"/>
            <a:ext cx="1347935" cy="1347935"/>
            <a:chOff x="0" y="0"/>
            <a:chExt cx="1347934" cy="1347934"/>
          </a:xfrm>
        </p:grpSpPr>
        <p:pic>
          <p:nvPicPr>
            <p:cNvPr id="60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60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610" name="그룹화"/>
          <p:cNvGrpSpPr/>
          <p:nvPr/>
        </p:nvGrpSpPr>
        <p:grpSpPr>
          <a:xfrm>
            <a:off x="4811961" y="5077196"/>
            <a:ext cx="1347935" cy="1347935"/>
            <a:chOff x="0" y="0"/>
            <a:chExt cx="1347934" cy="1347934"/>
          </a:xfrm>
        </p:grpSpPr>
        <p:pic>
          <p:nvPicPr>
            <p:cNvPr id="607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8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609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614" name="그룹화"/>
          <p:cNvGrpSpPr/>
          <p:nvPr/>
        </p:nvGrpSpPr>
        <p:grpSpPr>
          <a:xfrm>
            <a:off x="4811961" y="6760073"/>
            <a:ext cx="1347935" cy="1347935"/>
            <a:chOff x="0" y="0"/>
            <a:chExt cx="1347934" cy="1347934"/>
          </a:xfrm>
        </p:grpSpPr>
        <p:pic>
          <p:nvPicPr>
            <p:cNvPr id="61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61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618" name="그룹화"/>
          <p:cNvGrpSpPr/>
          <p:nvPr/>
        </p:nvGrpSpPr>
        <p:grpSpPr>
          <a:xfrm>
            <a:off x="4811961" y="10062328"/>
            <a:ext cx="1347935" cy="1347935"/>
            <a:chOff x="0" y="0"/>
            <a:chExt cx="1347934" cy="1347934"/>
          </a:xfrm>
        </p:grpSpPr>
        <p:pic>
          <p:nvPicPr>
            <p:cNvPr id="615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6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617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619" name="매체1"/>
          <p:cNvSpPr txBox="1"/>
          <p:nvPr/>
        </p:nvSpPr>
        <p:spPr>
          <a:xfrm>
            <a:off x="3548489" y="390964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620" name="매체2"/>
          <p:cNvSpPr txBox="1"/>
          <p:nvPr/>
        </p:nvSpPr>
        <p:spPr>
          <a:xfrm>
            <a:off x="3548489" y="536660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621" name="매체3"/>
          <p:cNvSpPr txBox="1"/>
          <p:nvPr/>
        </p:nvSpPr>
        <p:spPr>
          <a:xfrm>
            <a:off x="3548489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622" name="매체4"/>
          <p:cNvSpPr txBox="1"/>
          <p:nvPr/>
        </p:nvSpPr>
        <p:spPr>
          <a:xfrm>
            <a:off x="3548489" y="866886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623" name="매체5"/>
          <p:cNvSpPr txBox="1"/>
          <p:nvPr/>
        </p:nvSpPr>
        <p:spPr>
          <a:xfrm>
            <a:off x="3548489" y="1031998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624" name="광고주1"/>
          <p:cNvSpPr txBox="1"/>
          <p:nvPr/>
        </p:nvSpPr>
        <p:spPr>
          <a:xfrm>
            <a:off x="19213352" y="359596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62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5051765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673277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826340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070" y="1009478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광고주2"/>
          <p:cNvSpPr txBox="1"/>
          <p:nvPr/>
        </p:nvSpPr>
        <p:spPr>
          <a:xfrm>
            <a:off x="19213352" y="536660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630" name="광고주3"/>
          <p:cNvSpPr txBox="1"/>
          <p:nvPr/>
        </p:nvSpPr>
        <p:spPr>
          <a:xfrm>
            <a:off x="19213352" y="701773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631" name="광고주4"/>
          <p:cNvSpPr txBox="1"/>
          <p:nvPr/>
        </p:nvSpPr>
        <p:spPr>
          <a:xfrm>
            <a:off x="19213352" y="848860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632" name="광고주5"/>
          <p:cNvSpPr txBox="1"/>
          <p:nvPr/>
        </p:nvSpPr>
        <p:spPr>
          <a:xfrm>
            <a:off x="19213352" y="1031998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sp>
        <p:nvSpPr>
          <p:cNvPr id="667" name="연결선"/>
          <p:cNvSpPr/>
          <p:nvPr/>
        </p:nvSpPr>
        <p:spPr>
          <a:xfrm>
            <a:off x="5889109" y="3531580"/>
            <a:ext cx="11602962" cy="529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7" fill="norm" stroke="1" extrusionOk="0">
                <a:moveTo>
                  <a:pt x="0" y="16297"/>
                </a:moveTo>
                <a:cubicBezTo>
                  <a:pt x="7189" y="-3753"/>
                  <a:pt x="14389" y="-5303"/>
                  <a:pt x="21600" y="11646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68" name="연결선"/>
          <p:cNvSpPr/>
          <p:nvPr/>
        </p:nvSpPr>
        <p:spPr>
          <a:xfrm>
            <a:off x="5888840" y="4092793"/>
            <a:ext cx="11603231" cy="1406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01" fill="norm" stroke="1" extrusionOk="0">
                <a:moveTo>
                  <a:pt x="0" y="328"/>
                </a:moveTo>
                <a:cubicBezTo>
                  <a:pt x="7337" y="-1599"/>
                  <a:pt x="14537" y="4959"/>
                  <a:pt x="21600" y="20001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69" name="연결선"/>
          <p:cNvSpPr/>
          <p:nvPr/>
        </p:nvSpPr>
        <p:spPr>
          <a:xfrm>
            <a:off x="5888577" y="4168949"/>
            <a:ext cx="11603494" cy="291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477" y="2893"/>
                  <a:pt x="14677" y="10093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70" name="연결선"/>
          <p:cNvSpPr/>
          <p:nvPr/>
        </p:nvSpPr>
        <p:spPr>
          <a:xfrm>
            <a:off x="5888343" y="4216264"/>
            <a:ext cx="11603728" cy="4312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593" y="4389"/>
                  <a:pt x="14793" y="11589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71" name="연결선"/>
          <p:cNvSpPr/>
          <p:nvPr/>
        </p:nvSpPr>
        <p:spPr>
          <a:xfrm>
            <a:off x="5888068" y="4271741"/>
            <a:ext cx="11604003" cy="5982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715" y="5282"/>
                  <a:pt x="14915" y="12482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72" name="연결선"/>
          <p:cNvSpPr/>
          <p:nvPr/>
        </p:nvSpPr>
        <p:spPr>
          <a:xfrm>
            <a:off x="5889099" y="5183022"/>
            <a:ext cx="11602738" cy="499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1" fill="norm" stroke="1" extrusionOk="0">
                <a:moveTo>
                  <a:pt x="0" y="16241"/>
                </a:moveTo>
                <a:cubicBezTo>
                  <a:pt x="7195" y="-4330"/>
                  <a:pt x="14395" y="-5359"/>
                  <a:pt x="21600" y="1315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73" name="연결선"/>
          <p:cNvSpPr/>
          <p:nvPr/>
        </p:nvSpPr>
        <p:spPr>
          <a:xfrm>
            <a:off x="5889375" y="3993876"/>
            <a:ext cx="11602696" cy="1633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3" fill="norm" stroke="1" extrusionOk="0">
                <a:moveTo>
                  <a:pt x="0" y="20963"/>
                </a:moveTo>
                <a:cubicBezTo>
                  <a:pt x="7048" y="6336"/>
                  <a:pt x="14248" y="-637"/>
                  <a:pt x="21600" y="4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74" name="연결선"/>
          <p:cNvSpPr/>
          <p:nvPr/>
        </p:nvSpPr>
        <p:spPr>
          <a:xfrm>
            <a:off x="5889375" y="5675058"/>
            <a:ext cx="11602696" cy="163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70" fill="norm" stroke="1" extrusionOk="0">
                <a:moveTo>
                  <a:pt x="0" y="20970"/>
                </a:moveTo>
                <a:cubicBezTo>
                  <a:pt x="7048" y="6345"/>
                  <a:pt x="14248" y="-630"/>
                  <a:pt x="21600" y="4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75" name="연결선"/>
          <p:cNvSpPr/>
          <p:nvPr/>
        </p:nvSpPr>
        <p:spPr>
          <a:xfrm>
            <a:off x="5889705" y="5723242"/>
            <a:ext cx="11601166" cy="3203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861" y="10062"/>
                  <a:pt x="14061" y="2862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76" name="연결선"/>
          <p:cNvSpPr/>
          <p:nvPr/>
        </p:nvSpPr>
        <p:spPr>
          <a:xfrm>
            <a:off x="5889934" y="5850816"/>
            <a:ext cx="11602137" cy="4648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785" y="11798"/>
                  <a:pt x="13985" y="4598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77" name="연결선"/>
          <p:cNvSpPr/>
          <p:nvPr/>
        </p:nvSpPr>
        <p:spPr>
          <a:xfrm>
            <a:off x="5888311" y="5842124"/>
            <a:ext cx="11603760" cy="4505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608" y="4525"/>
                  <a:pt x="14808" y="11725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78" name="연결선"/>
          <p:cNvSpPr/>
          <p:nvPr/>
        </p:nvSpPr>
        <p:spPr>
          <a:xfrm>
            <a:off x="5888591" y="5785554"/>
            <a:ext cx="11603480" cy="2835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470" y="2762"/>
                  <a:pt x="14670" y="9962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79" name="연결선"/>
          <p:cNvSpPr/>
          <p:nvPr/>
        </p:nvSpPr>
        <p:spPr>
          <a:xfrm>
            <a:off x="5888830" y="5720183"/>
            <a:ext cx="11603241" cy="1456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21" fill="norm" stroke="1" extrusionOk="0">
                <a:moveTo>
                  <a:pt x="0" y="236"/>
                </a:moveTo>
                <a:cubicBezTo>
                  <a:pt x="7342" y="-1379"/>
                  <a:pt x="14542" y="5283"/>
                  <a:pt x="21600" y="20221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80" name="연결선"/>
          <p:cNvSpPr/>
          <p:nvPr/>
        </p:nvSpPr>
        <p:spPr>
          <a:xfrm>
            <a:off x="5889657" y="4086084"/>
            <a:ext cx="11602414" cy="3167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908" y="10433"/>
                  <a:pt x="14108" y="3233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81" name="연결선"/>
          <p:cNvSpPr/>
          <p:nvPr/>
        </p:nvSpPr>
        <p:spPr>
          <a:xfrm>
            <a:off x="5889100" y="6864938"/>
            <a:ext cx="11602730" cy="500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2" fill="norm" stroke="1" extrusionOk="0">
                <a:moveTo>
                  <a:pt x="0" y="16242"/>
                </a:moveTo>
                <a:cubicBezTo>
                  <a:pt x="7195" y="-4313"/>
                  <a:pt x="14395" y="-5358"/>
                  <a:pt x="21600" y="13106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82" name="연결선"/>
          <p:cNvSpPr/>
          <p:nvPr/>
        </p:nvSpPr>
        <p:spPr>
          <a:xfrm>
            <a:off x="5888855" y="7381616"/>
            <a:ext cx="11603216" cy="1333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82" fill="norm" stroke="1" extrusionOk="0">
                <a:moveTo>
                  <a:pt x="0" y="495"/>
                </a:moveTo>
                <a:cubicBezTo>
                  <a:pt x="7329" y="-1918"/>
                  <a:pt x="14529" y="4478"/>
                  <a:pt x="21600" y="1968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83" name="연결선"/>
          <p:cNvSpPr/>
          <p:nvPr/>
        </p:nvSpPr>
        <p:spPr>
          <a:xfrm>
            <a:off x="5888568" y="7473068"/>
            <a:ext cx="11603503" cy="2971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482" y="2977"/>
                  <a:pt x="14682" y="10177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84" name="연결선"/>
          <p:cNvSpPr/>
          <p:nvPr/>
        </p:nvSpPr>
        <p:spPr>
          <a:xfrm>
            <a:off x="5889983" y="4198181"/>
            <a:ext cx="11593557" cy="4672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728" y="11544"/>
                  <a:pt x="13928" y="434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85" name="연결선"/>
          <p:cNvSpPr/>
          <p:nvPr/>
        </p:nvSpPr>
        <p:spPr>
          <a:xfrm>
            <a:off x="5888931" y="10197479"/>
            <a:ext cx="12277107" cy="53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6" fill="norm" stroke="1" extrusionOk="0">
                <a:moveTo>
                  <a:pt x="0" y="14220"/>
                </a:moveTo>
                <a:cubicBezTo>
                  <a:pt x="7200" y="-5384"/>
                  <a:pt x="14400" y="-4719"/>
                  <a:pt x="21600" y="16216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86" name="연결선"/>
          <p:cNvSpPr/>
          <p:nvPr/>
        </p:nvSpPr>
        <p:spPr>
          <a:xfrm>
            <a:off x="5888831" y="9085478"/>
            <a:ext cx="12277207" cy="1650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84" fill="norm" stroke="1" extrusionOk="0">
                <a:moveTo>
                  <a:pt x="0" y="214"/>
                </a:moveTo>
                <a:cubicBezTo>
                  <a:pt x="7350" y="-1316"/>
                  <a:pt x="14550" y="5374"/>
                  <a:pt x="21600" y="20284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87" name="연결선"/>
          <p:cNvSpPr/>
          <p:nvPr/>
        </p:nvSpPr>
        <p:spPr>
          <a:xfrm>
            <a:off x="5890226" y="4255079"/>
            <a:ext cx="11601844" cy="6185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674" y="12540"/>
                  <a:pt x="13874" y="534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54" name="여기 비어있어!"/>
          <p:cNvSpPr txBox="1"/>
          <p:nvPr/>
        </p:nvSpPr>
        <p:spPr>
          <a:xfrm>
            <a:off x="9159441" y="276358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비어있어!</a:t>
            </a:r>
          </a:p>
        </p:txBody>
      </p:sp>
      <p:sp>
        <p:nvSpPr>
          <p:cNvPr id="655" name="여기도비어있어!"/>
          <p:cNvSpPr txBox="1"/>
          <p:nvPr/>
        </p:nvSpPr>
        <p:spPr>
          <a:xfrm>
            <a:off x="10053542" y="359596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여기도비어있어!</a:t>
            </a:r>
          </a:p>
        </p:txBody>
      </p:sp>
      <p:sp>
        <p:nvSpPr>
          <p:cNvPr id="656" name="여기 비어있어?"/>
          <p:cNvSpPr txBox="1"/>
          <p:nvPr/>
        </p:nvSpPr>
        <p:spPr>
          <a:xfrm>
            <a:off x="16195140" y="453903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비어있어?</a:t>
            </a:r>
          </a:p>
        </p:txBody>
      </p:sp>
      <p:sp>
        <p:nvSpPr>
          <p:cNvPr id="657" name="여기 비어있어?"/>
          <p:cNvSpPr txBox="1"/>
          <p:nvPr/>
        </p:nvSpPr>
        <p:spPr>
          <a:xfrm>
            <a:off x="14967473" y="3458255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비어있어?</a:t>
            </a:r>
          </a:p>
        </p:txBody>
      </p:sp>
      <p:sp>
        <p:nvSpPr>
          <p:cNvPr id="658" name="여기 비어있어?"/>
          <p:cNvSpPr txBox="1"/>
          <p:nvPr/>
        </p:nvSpPr>
        <p:spPr>
          <a:xfrm>
            <a:off x="14588514" y="536660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비어있어?</a:t>
            </a:r>
          </a:p>
        </p:txBody>
      </p:sp>
      <p:sp>
        <p:nvSpPr>
          <p:cNvPr id="659" name="여기 비어있어?"/>
          <p:cNvSpPr txBox="1"/>
          <p:nvPr/>
        </p:nvSpPr>
        <p:spPr>
          <a:xfrm>
            <a:off x="14588514" y="657081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비어있어?</a:t>
            </a:r>
          </a:p>
        </p:txBody>
      </p:sp>
      <p:sp>
        <p:nvSpPr>
          <p:cNvPr id="660" name="여기 비어있어?"/>
          <p:cNvSpPr txBox="1"/>
          <p:nvPr/>
        </p:nvSpPr>
        <p:spPr>
          <a:xfrm>
            <a:off x="14967473" y="8036157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비어있어?</a:t>
            </a:r>
          </a:p>
        </p:txBody>
      </p:sp>
      <p:sp>
        <p:nvSpPr>
          <p:cNvPr id="661" name="여기 비어있어?"/>
          <p:cNvSpPr txBox="1"/>
          <p:nvPr/>
        </p:nvSpPr>
        <p:spPr>
          <a:xfrm>
            <a:off x="15159758" y="938725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 비어있어?</a:t>
            </a:r>
          </a:p>
        </p:txBody>
      </p:sp>
      <p:sp>
        <p:nvSpPr>
          <p:cNvPr id="662" name="여기도비어있어!"/>
          <p:cNvSpPr txBox="1"/>
          <p:nvPr/>
        </p:nvSpPr>
        <p:spPr>
          <a:xfrm>
            <a:off x="11152015" y="486545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여기도비어있어!</a:t>
            </a:r>
          </a:p>
        </p:txBody>
      </p:sp>
      <p:sp>
        <p:nvSpPr>
          <p:cNvPr id="663" name="여기도비어있어!"/>
          <p:cNvSpPr txBox="1"/>
          <p:nvPr/>
        </p:nvSpPr>
        <p:spPr>
          <a:xfrm>
            <a:off x="9963675" y="613494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여기도비어있어!</a:t>
            </a:r>
          </a:p>
        </p:txBody>
      </p:sp>
      <p:sp>
        <p:nvSpPr>
          <p:cNvPr id="664" name="여기도비어있어!"/>
          <p:cNvSpPr txBox="1"/>
          <p:nvPr/>
        </p:nvSpPr>
        <p:spPr>
          <a:xfrm>
            <a:off x="9963675" y="740229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여기도비어있어!</a:t>
            </a:r>
          </a:p>
        </p:txBody>
      </p:sp>
      <p:sp>
        <p:nvSpPr>
          <p:cNvPr id="665" name="여기도비어있어!"/>
          <p:cNvSpPr txBox="1"/>
          <p:nvPr/>
        </p:nvSpPr>
        <p:spPr>
          <a:xfrm>
            <a:off x="8719687" y="8488608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여기도비어있어!</a:t>
            </a:r>
          </a:p>
        </p:txBody>
      </p:sp>
      <p:sp>
        <p:nvSpPr>
          <p:cNvPr id="666" name="여기도비어있어!"/>
          <p:cNvSpPr txBox="1"/>
          <p:nvPr/>
        </p:nvSpPr>
        <p:spPr>
          <a:xfrm>
            <a:off x="9630109" y="918685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67715">
              <a:lnSpc>
                <a:spcPct val="100000"/>
              </a:lnSpc>
              <a:defRPr spc="-25" sz="251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여기도비어있어!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3339008"/>
            <a:ext cx="1347935" cy="1283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3" name="그룹화"/>
          <p:cNvGrpSpPr/>
          <p:nvPr/>
        </p:nvGrpSpPr>
        <p:grpSpPr>
          <a:xfrm>
            <a:off x="2702690" y="3398061"/>
            <a:ext cx="1347935" cy="1347936"/>
            <a:chOff x="0" y="0"/>
            <a:chExt cx="1347934" cy="1347934"/>
          </a:xfrm>
        </p:grpSpPr>
        <p:pic>
          <p:nvPicPr>
            <p:cNvPr id="690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1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692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697" name="그룹화"/>
          <p:cNvGrpSpPr/>
          <p:nvPr/>
        </p:nvGrpSpPr>
        <p:grpSpPr>
          <a:xfrm>
            <a:off x="2702690" y="8383194"/>
            <a:ext cx="1347935" cy="1347935"/>
            <a:chOff x="0" y="0"/>
            <a:chExt cx="1347934" cy="1347934"/>
          </a:xfrm>
        </p:grpSpPr>
        <p:pic>
          <p:nvPicPr>
            <p:cNvPr id="694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5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696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701" name="그룹화"/>
          <p:cNvGrpSpPr/>
          <p:nvPr/>
        </p:nvGrpSpPr>
        <p:grpSpPr>
          <a:xfrm>
            <a:off x="2702690" y="5017439"/>
            <a:ext cx="1347935" cy="1347935"/>
            <a:chOff x="0" y="0"/>
            <a:chExt cx="1347934" cy="1347934"/>
          </a:xfrm>
        </p:grpSpPr>
        <p:pic>
          <p:nvPicPr>
            <p:cNvPr id="698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9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00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705" name="그룹화"/>
          <p:cNvGrpSpPr/>
          <p:nvPr/>
        </p:nvGrpSpPr>
        <p:grpSpPr>
          <a:xfrm>
            <a:off x="2702690" y="6700316"/>
            <a:ext cx="1347935" cy="1347935"/>
            <a:chOff x="0" y="0"/>
            <a:chExt cx="1347934" cy="1347934"/>
          </a:xfrm>
        </p:grpSpPr>
        <p:pic>
          <p:nvPicPr>
            <p:cNvPr id="702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3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04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709" name="그룹화"/>
          <p:cNvGrpSpPr/>
          <p:nvPr/>
        </p:nvGrpSpPr>
        <p:grpSpPr>
          <a:xfrm>
            <a:off x="2702690" y="10002571"/>
            <a:ext cx="1347935" cy="1347935"/>
            <a:chOff x="0" y="0"/>
            <a:chExt cx="1347934" cy="1347934"/>
          </a:xfrm>
        </p:grpSpPr>
        <p:pic>
          <p:nvPicPr>
            <p:cNvPr id="706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7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08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710" name="매체1"/>
          <p:cNvSpPr txBox="1"/>
          <p:nvPr/>
        </p:nvSpPr>
        <p:spPr>
          <a:xfrm>
            <a:off x="1439218" y="384988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711" name="매체2"/>
          <p:cNvSpPr txBox="1"/>
          <p:nvPr/>
        </p:nvSpPr>
        <p:spPr>
          <a:xfrm>
            <a:off x="1439218" y="530685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712" name="매체3"/>
          <p:cNvSpPr txBox="1"/>
          <p:nvPr/>
        </p:nvSpPr>
        <p:spPr>
          <a:xfrm>
            <a:off x="1439218" y="692622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713" name="매체4"/>
          <p:cNvSpPr txBox="1"/>
          <p:nvPr/>
        </p:nvSpPr>
        <p:spPr>
          <a:xfrm>
            <a:off x="1439218" y="860910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714" name="매체5"/>
          <p:cNvSpPr txBox="1"/>
          <p:nvPr/>
        </p:nvSpPr>
        <p:spPr>
          <a:xfrm>
            <a:off x="1439218" y="1026023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715" name="광고주1"/>
          <p:cNvSpPr txBox="1"/>
          <p:nvPr/>
        </p:nvSpPr>
        <p:spPr>
          <a:xfrm>
            <a:off x="21890043" y="356421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71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5020014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670102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823165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1006303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광고주2"/>
          <p:cNvSpPr txBox="1"/>
          <p:nvPr/>
        </p:nvSpPr>
        <p:spPr>
          <a:xfrm>
            <a:off x="21890043" y="533485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721" name="광고주3"/>
          <p:cNvSpPr txBox="1"/>
          <p:nvPr/>
        </p:nvSpPr>
        <p:spPr>
          <a:xfrm>
            <a:off x="21890043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722" name="광고주4"/>
          <p:cNvSpPr txBox="1"/>
          <p:nvPr/>
        </p:nvSpPr>
        <p:spPr>
          <a:xfrm>
            <a:off x="21890043" y="845685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723" name="광고주5"/>
          <p:cNvSpPr txBox="1"/>
          <p:nvPr/>
        </p:nvSpPr>
        <p:spPr>
          <a:xfrm>
            <a:off x="21890043" y="1028823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sp>
        <p:nvSpPr>
          <p:cNvPr id="724" name="매체의 증가 &amp; 광고주의 증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매체의 증가 &amp; 광고주의 증가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선"/>
          <p:cNvSpPr/>
          <p:nvPr/>
        </p:nvSpPr>
        <p:spPr>
          <a:xfrm>
            <a:off x="3819817" y="4055840"/>
            <a:ext cx="4155171" cy="25452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7" name="선"/>
          <p:cNvSpPr/>
          <p:nvPr/>
        </p:nvSpPr>
        <p:spPr>
          <a:xfrm flipV="1">
            <a:off x="3692817" y="7543358"/>
            <a:ext cx="3956957" cy="30942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8" name="선"/>
          <p:cNvSpPr/>
          <p:nvPr/>
        </p:nvSpPr>
        <p:spPr>
          <a:xfrm flipV="1">
            <a:off x="3819818" y="6938880"/>
            <a:ext cx="4155171" cy="4950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9" name="선"/>
          <p:cNvSpPr/>
          <p:nvPr/>
        </p:nvSpPr>
        <p:spPr>
          <a:xfrm flipV="1">
            <a:off x="3692817" y="7307533"/>
            <a:ext cx="3956957" cy="17528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73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3339008"/>
            <a:ext cx="1347935" cy="1283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4" name="그룹화"/>
          <p:cNvGrpSpPr/>
          <p:nvPr/>
        </p:nvGrpSpPr>
        <p:grpSpPr>
          <a:xfrm>
            <a:off x="2702690" y="3398061"/>
            <a:ext cx="1347935" cy="1347936"/>
            <a:chOff x="0" y="0"/>
            <a:chExt cx="1347934" cy="1347934"/>
          </a:xfrm>
        </p:grpSpPr>
        <p:pic>
          <p:nvPicPr>
            <p:cNvPr id="73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3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738" name="그룹화"/>
          <p:cNvGrpSpPr/>
          <p:nvPr/>
        </p:nvGrpSpPr>
        <p:grpSpPr>
          <a:xfrm>
            <a:off x="2702690" y="8383194"/>
            <a:ext cx="1347935" cy="1347935"/>
            <a:chOff x="0" y="0"/>
            <a:chExt cx="1347934" cy="1347934"/>
          </a:xfrm>
        </p:grpSpPr>
        <p:pic>
          <p:nvPicPr>
            <p:cNvPr id="735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6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37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742" name="그룹화"/>
          <p:cNvGrpSpPr/>
          <p:nvPr/>
        </p:nvGrpSpPr>
        <p:grpSpPr>
          <a:xfrm>
            <a:off x="2702690" y="5017439"/>
            <a:ext cx="1347935" cy="1347935"/>
            <a:chOff x="0" y="0"/>
            <a:chExt cx="1347934" cy="1347934"/>
          </a:xfrm>
        </p:grpSpPr>
        <p:pic>
          <p:nvPicPr>
            <p:cNvPr id="739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41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746" name="그룹화"/>
          <p:cNvGrpSpPr/>
          <p:nvPr/>
        </p:nvGrpSpPr>
        <p:grpSpPr>
          <a:xfrm>
            <a:off x="2702690" y="6700316"/>
            <a:ext cx="1347935" cy="1347935"/>
            <a:chOff x="0" y="0"/>
            <a:chExt cx="1347934" cy="1347934"/>
          </a:xfrm>
        </p:grpSpPr>
        <p:pic>
          <p:nvPicPr>
            <p:cNvPr id="74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4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750" name="그룹화"/>
          <p:cNvGrpSpPr/>
          <p:nvPr/>
        </p:nvGrpSpPr>
        <p:grpSpPr>
          <a:xfrm>
            <a:off x="2702690" y="10002571"/>
            <a:ext cx="1347935" cy="1347935"/>
            <a:chOff x="0" y="0"/>
            <a:chExt cx="1347934" cy="1347934"/>
          </a:xfrm>
        </p:grpSpPr>
        <p:pic>
          <p:nvPicPr>
            <p:cNvPr id="747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8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49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751" name="매체1"/>
          <p:cNvSpPr txBox="1"/>
          <p:nvPr/>
        </p:nvSpPr>
        <p:spPr>
          <a:xfrm>
            <a:off x="1439218" y="384988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752" name="매체2"/>
          <p:cNvSpPr txBox="1"/>
          <p:nvPr/>
        </p:nvSpPr>
        <p:spPr>
          <a:xfrm>
            <a:off x="1439218" y="530685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753" name="매체3"/>
          <p:cNvSpPr txBox="1"/>
          <p:nvPr/>
        </p:nvSpPr>
        <p:spPr>
          <a:xfrm>
            <a:off x="1439218" y="692622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754" name="매체4"/>
          <p:cNvSpPr txBox="1"/>
          <p:nvPr/>
        </p:nvSpPr>
        <p:spPr>
          <a:xfrm>
            <a:off x="1439218" y="860910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755" name="매체5"/>
          <p:cNvSpPr txBox="1"/>
          <p:nvPr/>
        </p:nvSpPr>
        <p:spPr>
          <a:xfrm>
            <a:off x="1439218" y="1026023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756" name="광고주1"/>
          <p:cNvSpPr txBox="1"/>
          <p:nvPr/>
        </p:nvSpPr>
        <p:spPr>
          <a:xfrm>
            <a:off x="21890043" y="356421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75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5020014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670102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823165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1006303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광고주2"/>
          <p:cNvSpPr txBox="1"/>
          <p:nvPr/>
        </p:nvSpPr>
        <p:spPr>
          <a:xfrm>
            <a:off x="21890043" y="533485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762" name="광고주3"/>
          <p:cNvSpPr txBox="1"/>
          <p:nvPr/>
        </p:nvSpPr>
        <p:spPr>
          <a:xfrm>
            <a:off x="21890043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763" name="광고주4"/>
          <p:cNvSpPr txBox="1"/>
          <p:nvPr/>
        </p:nvSpPr>
        <p:spPr>
          <a:xfrm>
            <a:off x="21890043" y="845685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764" name="광고주5"/>
          <p:cNvSpPr txBox="1"/>
          <p:nvPr/>
        </p:nvSpPr>
        <p:spPr>
          <a:xfrm>
            <a:off x="21890043" y="1028823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pic>
        <p:nvPicPr>
          <p:cNvPr id="76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5562" y="5513696"/>
            <a:ext cx="2688608" cy="2688608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선"/>
          <p:cNvSpPr/>
          <p:nvPr/>
        </p:nvSpPr>
        <p:spPr>
          <a:xfrm>
            <a:off x="3819818" y="5677166"/>
            <a:ext cx="3702957" cy="11501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67" name="매체의 증가 &amp; 광고주의 증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매체의 증가 &amp; 광고주의 증가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선"/>
          <p:cNvSpPr/>
          <p:nvPr/>
        </p:nvSpPr>
        <p:spPr>
          <a:xfrm flipV="1">
            <a:off x="16828774" y="3964883"/>
            <a:ext cx="4080258" cy="2421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0" name="선"/>
          <p:cNvSpPr/>
          <p:nvPr/>
        </p:nvSpPr>
        <p:spPr>
          <a:xfrm flipV="1">
            <a:off x="16701775" y="5471486"/>
            <a:ext cx="4334258" cy="10935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1" name="선"/>
          <p:cNvSpPr/>
          <p:nvPr/>
        </p:nvSpPr>
        <p:spPr>
          <a:xfrm>
            <a:off x="16834577" y="6905984"/>
            <a:ext cx="4068654" cy="31341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2" name="선"/>
          <p:cNvSpPr/>
          <p:nvPr/>
        </p:nvSpPr>
        <p:spPr>
          <a:xfrm>
            <a:off x="16707577" y="7026379"/>
            <a:ext cx="4072861" cy="19155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3" name="선"/>
          <p:cNvSpPr/>
          <p:nvPr/>
        </p:nvSpPr>
        <p:spPr>
          <a:xfrm>
            <a:off x="16589757" y="7272285"/>
            <a:ext cx="4308500" cy="350625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4" name="선"/>
          <p:cNvSpPr/>
          <p:nvPr/>
        </p:nvSpPr>
        <p:spPr>
          <a:xfrm>
            <a:off x="3819817" y="4055840"/>
            <a:ext cx="4155171" cy="25452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5" name="선"/>
          <p:cNvSpPr/>
          <p:nvPr/>
        </p:nvSpPr>
        <p:spPr>
          <a:xfrm flipV="1">
            <a:off x="3692817" y="7543358"/>
            <a:ext cx="3956957" cy="30942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6" name="선"/>
          <p:cNvSpPr/>
          <p:nvPr/>
        </p:nvSpPr>
        <p:spPr>
          <a:xfrm flipV="1">
            <a:off x="3819818" y="6938880"/>
            <a:ext cx="4155171" cy="4950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7" name="선"/>
          <p:cNvSpPr/>
          <p:nvPr/>
        </p:nvSpPr>
        <p:spPr>
          <a:xfrm flipV="1">
            <a:off x="3692817" y="7307533"/>
            <a:ext cx="3956957" cy="17528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77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3339008"/>
            <a:ext cx="1347935" cy="1283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2" name="그룹화"/>
          <p:cNvGrpSpPr/>
          <p:nvPr/>
        </p:nvGrpSpPr>
        <p:grpSpPr>
          <a:xfrm>
            <a:off x="2702690" y="3398061"/>
            <a:ext cx="1347935" cy="1347936"/>
            <a:chOff x="0" y="0"/>
            <a:chExt cx="1347934" cy="1347934"/>
          </a:xfrm>
        </p:grpSpPr>
        <p:pic>
          <p:nvPicPr>
            <p:cNvPr id="779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0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81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786" name="그룹화"/>
          <p:cNvGrpSpPr/>
          <p:nvPr/>
        </p:nvGrpSpPr>
        <p:grpSpPr>
          <a:xfrm>
            <a:off x="2702690" y="8383194"/>
            <a:ext cx="1347935" cy="1347935"/>
            <a:chOff x="0" y="0"/>
            <a:chExt cx="1347934" cy="1347934"/>
          </a:xfrm>
        </p:grpSpPr>
        <p:pic>
          <p:nvPicPr>
            <p:cNvPr id="78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8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790" name="그룹화"/>
          <p:cNvGrpSpPr/>
          <p:nvPr/>
        </p:nvGrpSpPr>
        <p:grpSpPr>
          <a:xfrm>
            <a:off x="2702690" y="5017439"/>
            <a:ext cx="1347935" cy="1347935"/>
            <a:chOff x="0" y="0"/>
            <a:chExt cx="1347934" cy="1347934"/>
          </a:xfrm>
        </p:grpSpPr>
        <p:pic>
          <p:nvPicPr>
            <p:cNvPr id="787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8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89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794" name="그룹화"/>
          <p:cNvGrpSpPr/>
          <p:nvPr/>
        </p:nvGrpSpPr>
        <p:grpSpPr>
          <a:xfrm>
            <a:off x="2702690" y="6700316"/>
            <a:ext cx="1347935" cy="1347935"/>
            <a:chOff x="0" y="0"/>
            <a:chExt cx="1347934" cy="1347934"/>
          </a:xfrm>
        </p:grpSpPr>
        <p:pic>
          <p:nvPicPr>
            <p:cNvPr id="79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9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798" name="그룹화"/>
          <p:cNvGrpSpPr/>
          <p:nvPr/>
        </p:nvGrpSpPr>
        <p:grpSpPr>
          <a:xfrm>
            <a:off x="2702690" y="10002571"/>
            <a:ext cx="1347935" cy="1347935"/>
            <a:chOff x="0" y="0"/>
            <a:chExt cx="1347934" cy="1347934"/>
          </a:xfrm>
        </p:grpSpPr>
        <p:pic>
          <p:nvPicPr>
            <p:cNvPr id="795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6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797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799" name="매체1"/>
          <p:cNvSpPr txBox="1"/>
          <p:nvPr/>
        </p:nvSpPr>
        <p:spPr>
          <a:xfrm>
            <a:off x="1439218" y="384988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800" name="매체2"/>
          <p:cNvSpPr txBox="1"/>
          <p:nvPr/>
        </p:nvSpPr>
        <p:spPr>
          <a:xfrm>
            <a:off x="1439218" y="530685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801" name="매체3"/>
          <p:cNvSpPr txBox="1"/>
          <p:nvPr/>
        </p:nvSpPr>
        <p:spPr>
          <a:xfrm>
            <a:off x="1439218" y="692622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802" name="매체4"/>
          <p:cNvSpPr txBox="1"/>
          <p:nvPr/>
        </p:nvSpPr>
        <p:spPr>
          <a:xfrm>
            <a:off x="1439218" y="860910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803" name="매체5"/>
          <p:cNvSpPr txBox="1"/>
          <p:nvPr/>
        </p:nvSpPr>
        <p:spPr>
          <a:xfrm>
            <a:off x="1439218" y="1026023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804" name="광고주1"/>
          <p:cNvSpPr txBox="1"/>
          <p:nvPr/>
        </p:nvSpPr>
        <p:spPr>
          <a:xfrm>
            <a:off x="21890043" y="356421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80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5020014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670102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823165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1006303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광고주2"/>
          <p:cNvSpPr txBox="1"/>
          <p:nvPr/>
        </p:nvSpPr>
        <p:spPr>
          <a:xfrm>
            <a:off x="21890043" y="533485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810" name="광고주3"/>
          <p:cNvSpPr txBox="1"/>
          <p:nvPr/>
        </p:nvSpPr>
        <p:spPr>
          <a:xfrm>
            <a:off x="21890043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811" name="광고주4"/>
          <p:cNvSpPr txBox="1"/>
          <p:nvPr/>
        </p:nvSpPr>
        <p:spPr>
          <a:xfrm>
            <a:off x="21890043" y="845685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812" name="광고주5"/>
          <p:cNvSpPr txBox="1"/>
          <p:nvPr/>
        </p:nvSpPr>
        <p:spPr>
          <a:xfrm>
            <a:off x="21890043" y="1028823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pic>
        <p:nvPicPr>
          <p:cNvPr id="81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5562" y="5513696"/>
            <a:ext cx="2688608" cy="2688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49107" y="5491442"/>
            <a:ext cx="4494793" cy="2443228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선"/>
          <p:cNvSpPr/>
          <p:nvPr/>
        </p:nvSpPr>
        <p:spPr>
          <a:xfrm>
            <a:off x="3819818" y="5677166"/>
            <a:ext cx="3702957" cy="11501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6" name="매체의 증가 &amp; 광고주의 증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매체의 증가 &amp; 광고주의 증가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선"/>
          <p:cNvSpPr/>
          <p:nvPr/>
        </p:nvSpPr>
        <p:spPr>
          <a:xfrm flipV="1">
            <a:off x="16828774" y="3964883"/>
            <a:ext cx="4080258" cy="2421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9" name="선"/>
          <p:cNvSpPr/>
          <p:nvPr/>
        </p:nvSpPr>
        <p:spPr>
          <a:xfrm flipV="1">
            <a:off x="16701775" y="5471486"/>
            <a:ext cx="4334258" cy="10935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0" name="선"/>
          <p:cNvSpPr/>
          <p:nvPr/>
        </p:nvSpPr>
        <p:spPr>
          <a:xfrm>
            <a:off x="16834577" y="6905984"/>
            <a:ext cx="4068654" cy="31341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1" name="선"/>
          <p:cNvSpPr/>
          <p:nvPr/>
        </p:nvSpPr>
        <p:spPr>
          <a:xfrm>
            <a:off x="16707577" y="7026379"/>
            <a:ext cx="4072861" cy="19155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2" name="선"/>
          <p:cNvSpPr/>
          <p:nvPr/>
        </p:nvSpPr>
        <p:spPr>
          <a:xfrm>
            <a:off x="16589757" y="7272285"/>
            <a:ext cx="4308500" cy="350625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3" name="선"/>
          <p:cNvSpPr/>
          <p:nvPr/>
        </p:nvSpPr>
        <p:spPr>
          <a:xfrm>
            <a:off x="3819817" y="4055840"/>
            <a:ext cx="4155171" cy="25452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4" name="선"/>
          <p:cNvSpPr/>
          <p:nvPr/>
        </p:nvSpPr>
        <p:spPr>
          <a:xfrm flipV="1">
            <a:off x="3692817" y="7543358"/>
            <a:ext cx="3956957" cy="30942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5" name="선"/>
          <p:cNvSpPr/>
          <p:nvPr/>
        </p:nvSpPr>
        <p:spPr>
          <a:xfrm flipV="1">
            <a:off x="3819818" y="6938880"/>
            <a:ext cx="4155171" cy="4950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6" name="선"/>
          <p:cNvSpPr/>
          <p:nvPr/>
        </p:nvSpPr>
        <p:spPr>
          <a:xfrm flipV="1">
            <a:off x="3692817" y="7307533"/>
            <a:ext cx="3956957" cy="17528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82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3339008"/>
            <a:ext cx="1347935" cy="1283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1" name="그룹화"/>
          <p:cNvGrpSpPr/>
          <p:nvPr/>
        </p:nvGrpSpPr>
        <p:grpSpPr>
          <a:xfrm>
            <a:off x="2702690" y="3398061"/>
            <a:ext cx="1347935" cy="1347936"/>
            <a:chOff x="0" y="0"/>
            <a:chExt cx="1347934" cy="1347934"/>
          </a:xfrm>
        </p:grpSpPr>
        <p:pic>
          <p:nvPicPr>
            <p:cNvPr id="828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9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830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835" name="그룹화"/>
          <p:cNvGrpSpPr/>
          <p:nvPr/>
        </p:nvGrpSpPr>
        <p:grpSpPr>
          <a:xfrm>
            <a:off x="2702690" y="8383194"/>
            <a:ext cx="1347935" cy="1347935"/>
            <a:chOff x="0" y="0"/>
            <a:chExt cx="1347934" cy="1347934"/>
          </a:xfrm>
        </p:grpSpPr>
        <p:pic>
          <p:nvPicPr>
            <p:cNvPr id="832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3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834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839" name="그룹화"/>
          <p:cNvGrpSpPr/>
          <p:nvPr/>
        </p:nvGrpSpPr>
        <p:grpSpPr>
          <a:xfrm>
            <a:off x="2702690" y="5017439"/>
            <a:ext cx="1347935" cy="1347935"/>
            <a:chOff x="0" y="0"/>
            <a:chExt cx="1347934" cy="1347934"/>
          </a:xfrm>
        </p:grpSpPr>
        <p:pic>
          <p:nvPicPr>
            <p:cNvPr id="836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7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838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843" name="그룹화"/>
          <p:cNvGrpSpPr/>
          <p:nvPr/>
        </p:nvGrpSpPr>
        <p:grpSpPr>
          <a:xfrm>
            <a:off x="2702690" y="6700316"/>
            <a:ext cx="1347935" cy="1347935"/>
            <a:chOff x="0" y="0"/>
            <a:chExt cx="1347934" cy="1347934"/>
          </a:xfrm>
        </p:grpSpPr>
        <p:pic>
          <p:nvPicPr>
            <p:cNvPr id="840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1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842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847" name="그룹화"/>
          <p:cNvGrpSpPr/>
          <p:nvPr/>
        </p:nvGrpSpPr>
        <p:grpSpPr>
          <a:xfrm>
            <a:off x="2702690" y="10002571"/>
            <a:ext cx="1347935" cy="1347935"/>
            <a:chOff x="0" y="0"/>
            <a:chExt cx="1347934" cy="1347934"/>
          </a:xfrm>
        </p:grpSpPr>
        <p:pic>
          <p:nvPicPr>
            <p:cNvPr id="844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5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846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848" name="매체1"/>
          <p:cNvSpPr txBox="1"/>
          <p:nvPr/>
        </p:nvSpPr>
        <p:spPr>
          <a:xfrm>
            <a:off x="1439218" y="384988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849" name="매체2"/>
          <p:cNvSpPr txBox="1"/>
          <p:nvPr/>
        </p:nvSpPr>
        <p:spPr>
          <a:xfrm>
            <a:off x="1439218" y="530685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850" name="매체3"/>
          <p:cNvSpPr txBox="1"/>
          <p:nvPr/>
        </p:nvSpPr>
        <p:spPr>
          <a:xfrm>
            <a:off x="1439218" y="692622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851" name="매체4"/>
          <p:cNvSpPr txBox="1"/>
          <p:nvPr/>
        </p:nvSpPr>
        <p:spPr>
          <a:xfrm>
            <a:off x="1439218" y="860910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852" name="매체5"/>
          <p:cNvSpPr txBox="1"/>
          <p:nvPr/>
        </p:nvSpPr>
        <p:spPr>
          <a:xfrm>
            <a:off x="1439218" y="1026023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853" name="광고주1"/>
          <p:cNvSpPr txBox="1"/>
          <p:nvPr/>
        </p:nvSpPr>
        <p:spPr>
          <a:xfrm>
            <a:off x="21890043" y="356421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85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5020014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670102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823165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1006303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광고주2"/>
          <p:cNvSpPr txBox="1"/>
          <p:nvPr/>
        </p:nvSpPr>
        <p:spPr>
          <a:xfrm>
            <a:off x="21890043" y="533485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859" name="광고주3"/>
          <p:cNvSpPr txBox="1"/>
          <p:nvPr/>
        </p:nvSpPr>
        <p:spPr>
          <a:xfrm>
            <a:off x="21890043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860" name="광고주4"/>
          <p:cNvSpPr txBox="1"/>
          <p:nvPr/>
        </p:nvSpPr>
        <p:spPr>
          <a:xfrm>
            <a:off x="21890043" y="845685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861" name="광고주5"/>
          <p:cNvSpPr txBox="1"/>
          <p:nvPr/>
        </p:nvSpPr>
        <p:spPr>
          <a:xfrm>
            <a:off x="21890043" y="1028823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pic>
        <p:nvPicPr>
          <p:cNvPr id="86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5562" y="5513696"/>
            <a:ext cx="2688608" cy="2688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49107" y="5491442"/>
            <a:ext cx="4494793" cy="244322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선"/>
          <p:cNvSpPr/>
          <p:nvPr/>
        </p:nvSpPr>
        <p:spPr>
          <a:xfrm>
            <a:off x="3819818" y="5677166"/>
            <a:ext cx="3702957" cy="11501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0" name="연결선"/>
          <p:cNvSpPr/>
          <p:nvPr/>
        </p:nvSpPr>
        <p:spPr>
          <a:xfrm>
            <a:off x="10112662" y="7401999"/>
            <a:ext cx="3436446" cy="319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16" fill="norm" stroke="1" extrusionOk="0">
                <a:moveTo>
                  <a:pt x="0" y="0"/>
                </a:moveTo>
                <a:cubicBezTo>
                  <a:pt x="7167" y="18649"/>
                  <a:pt x="14367" y="21600"/>
                  <a:pt x="21600" y="885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871" name="연결선"/>
          <p:cNvSpPr/>
          <p:nvPr/>
        </p:nvSpPr>
        <p:spPr>
          <a:xfrm>
            <a:off x="10112662" y="6022921"/>
            <a:ext cx="3436446" cy="259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82" fill="norm" stroke="1" extrusionOk="0">
                <a:moveTo>
                  <a:pt x="21600" y="8047"/>
                </a:moveTo>
                <a:cubicBezTo>
                  <a:pt x="13532" y="-5018"/>
                  <a:pt x="6332" y="-2173"/>
                  <a:pt x="0" y="1658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867" name="AdNetwork"/>
          <p:cNvSpPr txBox="1"/>
          <p:nvPr/>
        </p:nvSpPr>
        <p:spPr>
          <a:xfrm>
            <a:off x="7886786" y="4912151"/>
            <a:ext cx="182616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17244">
              <a:lnSpc>
                <a:spcPct val="100000"/>
              </a:lnSpc>
              <a:defRPr spc="-26" sz="2673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AdNetwork</a:t>
            </a:r>
          </a:p>
        </p:txBody>
      </p:sp>
      <p:sp>
        <p:nvSpPr>
          <p:cNvPr id="868" name="AdNetwork"/>
          <p:cNvSpPr txBox="1"/>
          <p:nvPr/>
        </p:nvSpPr>
        <p:spPr>
          <a:xfrm>
            <a:off x="14812579" y="4912151"/>
            <a:ext cx="182616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17244">
              <a:lnSpc>
                <a:spcPct val="100000"/>
              </a:lnSpc>
              <a:defRPr spc="-26" sz="2673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AdNetwork</a:t>
            </a:r>
          </a:p>
        </p:txBody>
      </p:sp>
      <p:sp>
        <p:nvSpPr>
          <p:cNvPr id="869" name="매체의 증가 &amp; 광고주의 증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매체의 증가 &amp; 광고주의 증가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선"/>
          <p:cNvSpPr/>
          <p:nvPr/>
        </p:nvSpPr>
        <p:spPr>
          <a:xfrm flipV="1">
            <a:off x="16828774" y="3964883"/>
            <a:ext cx="4080258" cy="2421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4" name="선"/>
          <p:cNvSpPr/>
          <p:nvPr/>
        </p:nvSpPr>
        <p:spPr>
          <a:xfrm flipV="1">
            <a:off x="16701775" y="5471486"/>
            <a:ext cx="4334258" cy="10935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5" name="선"/>
          <p:cNvSpPr/>
          <p:nvPr/>
        </p:nvSpPr>
        <p:spPr>
          <a:xfrm>
            <a:off x="16834577" y="6905984"/>
            <a:ext cx="4068654" cy="31341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6" name="선"/>
          <p:cNvSpPr/>
          <p:nvPr/>
        </p:nvSpPr>
        <p:spPr>
          <a:xfrm>
            <a:off x="16707577" y="7026379"/>
            <a:ext cx="4072861" cy="19155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7" name="선"/>
          <p:cNvSpPr/>
          <p:nvPr/>
        </p:nvSpPr>
        <p:spPr>
          <a:xfrm>
            <a:off x="16589757" y="7272285"/>
            <a:ext cx="4308500" cy="350625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8" name="선"/>
          <p:cNvSpPr/>
          <p:nvPr/>
        </p:nvSpPr>
        <p:spPr>
          <a:xfrm>
            <a:off x="3819817" y="4055840"/>
            <a:ext cx="4155171" cy="25452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9" name="선"/>
          <p:cNvSpPr/>
          <p:nvPr/>
        </p:nvSpPr>
        <p:spPr>
          <a:xfrm flipV="1">
            <a:off x="3692817" y="7543358"/>
            <a:ext cx="3956957" cy="30942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0" name="선"/>
          <p:cNvSpPr/>
          <p:nvPr/>
        </p:nvSpPr>
        <p:spPr>
          <a:xfrm flipV="1">
            <a:off x="3819818" y="6938880"/>
            <a:ext cx="4155171" cy="4950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1" name="선"/>
          <p:cNvSpPr/>
          <p:nvPr/>
        </p:nvSpPr>
        <p:spPr>
          <a:xfrm flipV="1">
            <a:off x="3692817" y="7307533"/>
            <a:ext cx="3956957" cy="17528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88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3339008"/>
            <a:ext cx="1347935" cy="1283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6" name="그룹화"/>
          <p:cNvGrpSpPr/>
          <p:nvPr/>
        </p:nvGrpSpPr>
        <p:grpSpPr>
          <a:xfrm>
            <a:off x="2702690" y="3398061"/>
            <a:ext cx="1347935" cy="1347936"/>
            <a:chOff x="0" y="0"/>
            <a:chExt cx="1347934" cy="1347934"/>
          </a:xfrm>
        </p:grpSpPr>
        <p:pic>
          <p:nvPicPr>
            <p:cNvPr id="88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88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890" name="그룹화"/>
          <p:cNvGrpSpPr/>
          <p:nvPr/>
        </p:nvGrpSpPr>
        <p:grpSpPr>
          <a:xfrm>
            <a:off x="2702690" y="8383194"/>
            <a:ext cx="1347935" cy="1347935"/>
            <a:chOff x="0" y="0"/>
            <a:chExt cx="1347934" cy="1347934"/>
          </a:xfrm>
        </p:grpSpPr>
        <p:pic>
          <p:nvPicPr>
            <p:cNvPr id="887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8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889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894" name="그룹화"/>
          <p:cNvGrpSpPr/>
          <p:nvPr/>
        </p:nvGrpSpPr>
        <p:grpSpPr>
          <a:xfrm>
            <a:off x="2702690" y="5017439"/>
            <a:ext cx="1347935" cy="1347935"/>
            <a:chOff x="0" y="0"/>
            <a:chExt cx="1347934" cy="1347934"/>
          </a:xfrm>
        </p:grpSpPr>
        <p:pic>
          <p:nvPicPr>
            <p:cNvPr id="89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89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898" name="그룹화"/>
          <p:cNvGrpSpPr/>
          <p:nvPr/>
        </p:nvGrpSpPr>
        <p:grpSpPr>
          <a:xfrm>
            <a:off x="2702690" y="6700316"/>
            <a:ext cx="1347935" cy="1347935"/>
            <a:chOff x="0" y="0"/>
            <a:chExt cx="1347934" cy="1347934"/>
          </a:xfrm>
        </p:grpSpPr>
        <p:pic>
          <p:nvPicPr>
            <p:cNvPr id="895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6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897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902" name="그룹화"/>
          <p:cNvGrpSpPr/>
          <p:nvPr/>
        </p:nvGrpSpPr>
        <p:grpSpPr>
          <a:xfrm>
            <a:off x="2702690" y="10002571"/>
            <a:ext cx="1347935" cy="1347935"/>
            <a:chOff x="0" y="0"/>
            <a:chExt cx="1347934" cy="1347934"/>
          </a:xfrm>
        </p:grpSpPr>
        <p:pic>
          <p:nvPicPr>
            <p:cNvPr id="899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901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903" name="매체1"/>
          <p:cNvSpPr txBox="1"/>
          <p:nvPr/>
        </p:nvSpPr>
        <p:spPr>
          <a:xfrm>
            <a:off x="1439218" y="384988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904" name="매체2"/>
          <p:cNvSpPr txBox="1"/>
          <p:nvPr/>
        </p:nvSpPr>
        <p:spPr>
          <a:xfrm>
            <a:off x="1439218" y="530685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905" name="매체3"/>
          <p:cNvSpPr txBox="1"/>
          <p:nvPr/>
        </p:nvSpPr>
        <p:spPr>
          <a:xfrm>
            <a:off x="1439218" y="692622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906" name="매체4"/>
          <p:cNvSpPr txBox="1"/>
          <p:nvPr/>
        </p:nvSpPr>
        <p:spPr>
          <a:xfrm>
            <a:off x="1439218" y="860910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907" name="매체5"/>
          <p:cNvSpPr txBox="1"/>
          <p:nvPr/>
        </p:nvSpPr>
        <p:spPr>
          <a:xfrm>
            <a:off x="1439218" y="1026023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908" name="광고주1"/>
          <p:cNvSpPr txBox="1"/>
          <p:nvPr/>
        </p:nvSpPr>
        <p:spPr>
          <a:xfrm>
            <a:off x="21890043" y="356421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90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5020014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670102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823165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1006303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광고주2"/>
          <p:cNvSpPr txBox="1"/>
          <p:nvPr/>
        </p:nvSpPr>
        <p:spPr>
          <a:xfrm>
            <a:off x="21890043" y="533485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914" name="광고주3"/>
          <p:cNvSpPr txBox="1"/>
          <p:nvPr/>
        </p:nvSpPr>
        <p:spPr>
          <a:xfrm>
            <a:off x="21890043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915" name="광고주4"/>
          <p:cNvSpPr txBox="1"/>
          <p:nvPr/>
        </p:nvSpPr>
        <p:spPr>
          <a:xfrm>
            <a:off x="21890043" y="845685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916" name="광고주5"/>
          <p:cNvSpPr txBox="1"/>
          <p:nvPr/>
        </p:nvSpPr>
        <p:spPr>
          <a:xfrm>
            <a:off x="21890043" y="1028823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pic>
        <p:nvPicPr>
          <p:cNvPr id="91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5562" y="5513696"/>
            <a:ext cx="2688608" cy="2688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49107" y="5491442"/>
            <a:ext cx="4494793" cy="2443228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선"/>
          <p:cNvSpPr/>
          <p:nvPr/>
        </p:nvSpPr>
        <p:spPr>
          <a:xfrm>
            <a:off x="3819818" y="5677166"/>
            <a:ext cx="3702957" cy="11501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26" name="연결선"/>
          <p:cNvSpPr/>
          <p:nvPr/>
        </p:nvSpPr>
        <p:spPr>
          <a:xfrm>
            <a:off x="10112662" y="7401999"/>
            <a:ext cx="3436446" cy="319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16" fill="norm" stroke="1" extrusionOk="0">
                <a:moveTo>
                  <a:pt x="0" y="0"/>
                </a:moveTo>
                <a:cubicBezTo>
                  <a:pt x="7167" y="18649"/>
                  <a:pt x="14367" y="21600"/>
                  <a:pt x="21600" y="885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927" name="연결선"/>
          <p:cNvSpPr/>
          <p:nvPr/>
        </p:nvSpPr>
        <p:spPr>
          <a:xfrm>
            <a:off x="10112662" y="6022921"/>
            <a:ext cx="3436446" cy="259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82" fill="norm" stroke="1" extrusionOk="0">
                <a:moveTo>
                  <a:pt x="21600" y="8047"/>
                </a:moveTo>
                <a:cubicBezTo>
                  <a:pt x="13532" y="-5018"/>
                  <a:pt x="6332" y="-2173"/>
                  <a:pt x="0" y="1658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922" name="Programmatic Buying"/>
          <p:cNvSpPr txBox="1"/>
          <p:nvPr/>
        </p:nvSpPr>
        <p:spPr>
          <a:xfrm>
            <a:off x="1219199" y="2759586"/>
            <a:ext cx="21945602" cy="8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b="1"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Programmatic Buying</a:t>
            </a:r>
          </a:p>
        </p:txBody>
      </p:sp>
      <p:sp>
        <p:nvSpPr>
          <p:cNvPr id="923" name="AdNetwork"/>
          <p:cNvSpPr txBox="1"/>
          <p:nvPr/>
        </p:nvSpPr>
        <p:spPr>
          <a:xfrm>
            <a:off x="7886786" y="4912151"/>
            <a:ext cx="182616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17244">
              <a:lnSpc>
                <a:spcPct val="100000"/>
              </a:lnSpc>
              <a:defRPr spc="-26" sz="2673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AdNetwork</a:t>
            </a:r>
          </a:p>
        </p:txBody>
      </p:sp>
      <p:sp>
        <p:nvSpPr>
          <p:cNvPr id="924" name="AdNetwork"/>
          <p:cNvSpPr txBox="1"/>
          <p:nvPr/>
        </p:nvSpPr>
        <p:spPr>
          <a:xfrm>
            <a:off x="14812579" y="4912151"/>
            <a:ext cx="182616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17244">
              <a:lnSpc>
                <a:spcPct val="100000"/>
              </a:lnSpc>
              <a:defRPr spc="-26" sz="2673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AdNetwork</a:t>
            </a:r>
          </a:p>
        </p:txBody>
      </p:sp>
      <p:sp>
        <p:nvSpPr>
          <p:cNvPr id="925" name="매체의 증가 &amp; 광고주의 증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매체의 증가 &amp; 광고주의 증가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선"/>
          <p:cNvSpPr/>
          <p:nvPr/>
        </p:nvSpPr>
        <p:spPr>
          <a:xfrm>
            <a:off x="17784634" y="5068801"/>
            <a:ext cx="2945483" cy="5294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0" name="선"/>
          <p:cNvSpPr/>
          <p:nvPr/>
        </p:nvSpPr>
        <p:spPr>
          <a:xfrm flipV="1">
            <a:off x="18029453" y="4042479"/>
            <a:ext cx="2691483" cy="8869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1" name="선"/>
          <p:cNvSpPr/>
          <p:nvPr/>
        </p:nvSpPr>
        <p:spPr>
          <a:xfrm flipV="1">
            <a:off x="17911634" y="5471205"/>
            <a:ext cx="2691483" cy="8869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2" name="선"/>
          <p:cNvSpPr/>
          <p:nvPr/>
        </p:nvSpPr>
        <p:spPr>
          <a:xfrm>
            <a:off x="17911633" y="6587794"/>
            <a:ext cx="2691483" cy="5404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3" name="선"/>
          <p:cNvSpPr/>
          <p:nvPr/>
        </p:nvSpPr>
        <p:spPr>
          <a:xfrm>
            <a:off x="17744850" y="7913789"/>
            <a:ext cx="3025050" cy="8082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4" name="선"/>
          <p:cNvSpPr/>
          <p:nvPr/>
        </p:nvSpPr>
        <p:spPr>
          <a:xfrm>
            <a:off x="17862670" y="9522996"/>
            <a:ext cx="3025050" cy="11296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5" name="선"/>
          <p:cNvSpPr/>
          <p:nvPr/>
        </p:nvSpPr>
        <p:spPr>
          <a:xfrm flipV="1">
            <a:off x="17744850" y="8786683"/>
            <a:ext cx="3025050" cy="8742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6" name="선"/>
          <p:cNvSpPr/>
          <p:nvPr/>
        </p:nvSpPr>
        <p:spPr>
          <a:xfrm>
            <a:off x="3800863" y="4081851"/>
            <a:ext cx="2607900" cy="8081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7" name="선"/>
          <p:cNvSpPr/>
          <p:nvPr/>
        </p:nvSpPr>
        <p:spPr>
          <a:xfrm flipV="1">
            <a:off x="3800863" y="5012718"/>
            <a:ext cx="2607901" cy="6415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8" name="선"/>
          <p:cNvSpPr/>
          <p:nvPr/>
        </p:nvSpPr>
        <p:spPr>
          <a:xfrm flipV="1">
            <a:off x="3666723" y="6537214"/>
            <a:ext cx="2607900" cy="6415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9" name="선"/>
          <p:cNvSpPr/>
          <p:nvPr/>
        </p:nvSpPr>
        <p:spPr>
          <a:xfrm flipV="1">
            <a:off x="3666723" y="8552379"/>
            <a:ext cx="2607900" cy="6415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0" name="선"/>
          <p:cNvSpPr/>
          <p:nvPr/>
        </p:nvSpPr>
        <p:spPr>
          <a:xfrm flipV="1">
            <a:off x="3800863" y="8828933"/>
            <a:ext cx="2607901" cy="17058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1" name="선"/>
          <p:cNvSpPr/>
          <p:nvPr/>
        </p:nvSpPr>
        <p:spPr>
          <a:xfrm flipV="1">
            <a:off x="3659582" y="10014890"/>
            <a:ext cx="2890463" cy="7685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2" name="인벤토리 수요 / 공급의 불균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인벤토리 수요 / 공급의 불균형</a:t>
            </a:r>
          </a:p>
        </p:txBody>
      </p:sp>
      <p:pic>
        <p:nvPicPr>
          <p:cNvPr id="94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3339008"/>
            <a:ext cx="1347935" cy="1283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7" name="그룹화"/>
          <p:cNvGrpSpPr/>
          <p:nvPr/>
        </p:nvGrpSpPr>
        <p:grpSpPr>
          <a:xfrm>
            <a:off x="2702690" y="3398061"/>
            <a:ext cx="1347935" cy="1347936"/>
            <a:chOff x="0" y="0"/>
            <a:chExt cx="1347934" cy="1347934"/>
          </a:xfrm>
        </p:grpSpPr>
        <p:pic>
          <p:nvPicPr>
            <p:cNvPr id="944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5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946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951" name="그룹화"/>
          <p:cNvGrpSpPr/>
          <p:nvPr/>
        </p:nvGrpSpPr>
        <p:grpSpPr>
          <a:xfrm>
            <a:off x="2702690" y="8383194"/>
            <a:ext cx="1347935" cy="1347935"/>
            <a:chOff x="0" y="0"/>
            <a:chExt cx="1347934" cy="1347934"/>
          </a:xfrm>
        </p:grpSpPr>
        <p:pic>
          <p:nvPicPr>
            <p:cNvPr id="948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9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950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955" name="그룹화"/>
          <p:cNvGrpSpPr/>
          <p:nvPr/>
        </p:nvGrpSpPr>
        <p:grpSpPr>
          <a:xfrm>
            <a:off x="2702690" y="5017439"/>
            <a:ext cx="1347935" cy="1347935"/>
            <a:chOff x="0" y="0"/>
            <a:chExt cx="1347934" cy="1347934"/>
          </a:xfrm>
        </p:grpSpPr>
        <p:pic>
          <p:nvPicPr>
            <p:cNvPr id="952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3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954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959" name="그룹화"/>
          <p:cNvGrpSpPr/>
          <p:nvPr/>
        </p:nvGrpSpPr>
        <p:grpSpPr>
          <a:xfrm>
            <a:off x="2702690" y="6700316"/>
            <a:ext cx="1347935" cy="1347935"/>
            <a:chOff x="0" y="0"/>
            <a:chExt cx="1347934" cy="1347934"/>
          </a:xfrm>
        </p:grpSpPr>
        <p:pic>
          <p:nvPicPr>
            <p:cNvPr id="956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7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958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963" name="그룹화"/>
          <p:cNvGrpSpPr/>
          <p:nvPr/>
        </p:nvGrpSpPr>
        <p:grpSpPr>
          <a:xfrm>
            <a:off x="2702690" y="10002571"/>
            <a:ext cx="1347935" cy="1347935"/>
            <a:chOff x="0" y="0"/>
            <a:chExt cx="1347934" cy="1347934"/>
          </a:xfrm>
        </p:grpSpPr>
        <p:pic>
          <p:nvPicPr>
            <p:cNvPr id="960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1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962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964" name="매체1"/>
          <p:cNvSpPr txBox="1"/>
          <p:nvPr/>
        </p:nvSpPr>
        <p:spPr>
          <a:xfrm>
            <a:off x="1439218" y="384988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965" name="매체2"/>
          <p:cNvSpPr txBox="1"/>
          <p:nvPr/>
        </p:nvSpPr>
        <p:spPr>
          <a:xfrm>
            <a:off x="1439218" y="530685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966" name="매체3"/>
          <p:cNvSpPr txBox="1"/>
          <p:nvPr/>
        </p:nvSpPr>
        <p:spPr>
          <a:xfrm>
            <a:off x="1439218" y="692622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967" name="매체4"/>
          <p:cNvSpPr txBox="1"/>
          <p:nvPr/>
        </p:nvSpPr>
        <p:spPr>
          <a:xfrm>
            <a:off x="1439218" y="860910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968" name="매체5"/>
          <p:cNvSpPr txBox="1"/>
          <p:nvPr/>
        </p:nvSpPr>
        <p:spPr>
          <a:xfrm>
            <a:off x="1439218" y="1026023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969" name="광고주1"/>
          <p:cNvSpPr txBox="1"/>
          <p:nvPr/>
        </p:nvSpPr>
        <p:spPr>
          <a:xfrm>
            <a:off x="21890043" y="356421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9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5020014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670102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823165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1006303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광고주2"/>
          <p:cNvSpPr txBox="1"/>
          <p:nvPr/>
        </p:nvSpPr>
        <p:spPr>
          <a:xfrm>
            <a:off x="21890043" y="533485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975" name="광고주3"/>
          <p:cNvSpPr txBox="1"/>
          <p:nvPr/>
        </p:nvSpPr>
        <p:spPr>
          <a:xfrm>
            <a:off x="21890043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976" name="광고주4"/>
          <p:cNvSpPr txBox="1"/>
          <p:nvPr/>
        </p:nvSpPr>
        <p:spPr>
          <a:xfrm>
            <a:off x="21890043" y="845685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977" name="광고주5"/>
          <p:cNvSpPr txBox="1"/>
          <p:nvPr/>
        </p:nvSpPr>
        <p:spPr>
          <a:xfrm>
            <a:off x="21890043" y="1028823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pic>
        <p:nvPicPr>
          <p:cNvPr id="97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3982959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4253282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5764838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7546716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9224239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5800233"/>
            <a:ext cx="2182899" cy="118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8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7347185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8894137"/>
            <a:ext cx="2182899" cy="1186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선"/>
          <p:cNvSpPr/>
          <p:nvPr/>
        </p:nvSpPr>
        <p:spPr>
          <a:xfrm>
            <a:off x="7779687" y="4909284"/>
            <a:ext cx="88246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88" name="선"/>
          <p:cNvSpPr/>
          <p:nvPr/>
        </p:nvSpPr>
        <p:spPr>
          <a:xfrm>
            <a:off x="17784634" y="5068801"/>
            <a:ext cx="2945483" cy="5294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89" name="선"/>
          <p:cNvSpPr/>
          <p:nvPr/>
        </p:nvSpPr>
        <p:spPr>
          <a:xfrm flipV="1">
            <a:off x="18029453" y="4042479"/>
            <a:ext cx="2691483" cy="8869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0" name="선"/>
          <p:cNvSpPr/>
          <p:nvPr/>
        </p:nvSpPr>
        <p:spPr>
          <a:xfrm flipV="1">
            <a:off x="17911634" y="5471205"/>
            <a:ext cx="2691483" cy="8869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1" name="선"/>
          <p:cNvSpPr/>
          <p:nvPr/>
        </p:nvSpPr>
        <p:spPr>
          <a:xfrm>
            <a:off x="17911633" y="6587794"/>
            <a:ext cx="2691483" cy="5404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2" name="선"/>
          <p:cNvSpPr/>
          <p:nvPr/>
        </p:nvSpPr>
        <p:spPr>
          <a:xfrm>
            <a:off x="17744850" y="7913789"/>
            <a:ext cx="3025050" cy="8082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3" name="선"/>
          <p:cNvSpPr/>
          <p:nvPr/>
        </p:nvSpPr>
        <p:spPr>
          <a:xfrm>
            <a:off x="17862670" y="9522996"/>
            <a:ext cx="3025050" cy="11296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4" name="선"/>
          <p:cNvSpPr/>
          <p:nvPr/>
        </p:nvSpPr>
        <p:spPr>
          <a:xfrm flipV="1">
            <a:off x="17744850" y="8786683"/>
            <a:ext cx="3025050" cy="8742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5" name="선"/>
          <p:cNvSpPr/>
          <p:nvPr/>
        </p:nvSpPr>
        <p:spPr>
          <a:xfrm>
            <a:off x="3800863" y="4081851"/>
            <a:ext cx="2607900" cy="8081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6" name="선"/>
          <p:cNvSpPr/>
          <p:nvPr/>
        </p:nvSpPr>
        <p:spPr>
          <a:xfrm flipV="1">
            <a:off x="3800863" y="5012718"/>
            <a:ext cx="2607901" cy="6415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7" name="선"/>
          <p:cNvSpPr/>
          <p:nvPr/>
        </p:nvSpPr>
        <p:spPr>
          <a:xfrm flipV="1">
            <a:off x="3666723" y="6537214"/>
            <a:ext cx="2607900" cy="6415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8" name="선"/>
          <p:cNvSpPr/>
          <p:nvPr/>
        </p:nvSpPr>
        <p:spPr>
          <a:xfrm flipV="1">
            <a:off x="3666723" y="8552379"/>
            <a:ext cx="2607900" cy="6415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9" name="선"/>
          <p:cNvSpPr/>
          <p:nvPr/>
        </p:nvSpPr>
        <p:spPr>
          <a:xfrm flipV="1">
            <a:off x="3800863" y="8828933"/>
            <a:ext cx="2607901" cy="17058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0" name="선"/>
          <p:cNvSpPr/>
          <p:nvPr/>
        </p:nvSpPr>
        <p:spPr>
          <a:xfrm flipV="1">
            <a:off x="3659582" y="10014890"/>
            <a:ext cx="2890463" cy="7685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1" name="인벤토리 수요 / 공급의 불균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인벤토리 수요 / 공급의 불균형</a:t>
            </a:r>
          </a:p>
        </p:txBody>
      </p:sp>
      <p:pic>
        <p:nvPicPr>
          <p:cNvPr id="100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3339008"/>
            <a:ext cx="1347935" cy="1283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06" name="그룹화"/>
          <p:cNvGrpSpPr/>
          <p:nvPr/>
        </p:nvGrpSpPr>
        <p:grpSpPr>
          <a:xfrm>
            <a:off x="2702690" y="3398061"/>
            <a:ext cx="1347935" cy="1347936"/>
            <a:chOff x="0" y="0"/>
            <a:chExt cx="1347934" cy="1347934"/>
          </a:xfrm>
        </p:grpSpPr>
        <p:pic>
          <p:nvPicPr>
            <p:cNvPr id="100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00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010" name="그룹화"/>
          <p:cNvGrpSpPr/>
          <p:nvPr/>
        </p:nvGrpSpPr>
        <p:grpSpPr>
          <a:xfrm>
            <a:off x="2702690" y="8383194"/>
            <a:ext cx="1347935" cy="1347935"/>
            <a:chOff x="0" y="0"/>
            <a:chExt cx="1347934" cy="1347934"/>
          </a:xfrm>
        </p:grpSpPr>
        <p:pic>
          <p:nvPicPr>
            <p:cNvPr id="1007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8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009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014" name="그룹화"/>
          <p:cNvGrpSpPr/>
          <p:nvPr/>
        </p:nvGrpSpPr>
        <p:grpSpPr>
          <a:xfrm>
            <a:off x="2702690" y="5017439"/>
            <a:ext cx="1347935" cy="1347935"/>
            <a:chOff x="0" y="0"/>
            <a:chExt cx="1347934" cy="1347934"/>
          </a:xfrm>
        </p:grpSpPr>
        <p:pic>
          <p:nvPicPr>
            <p:cNvPr id="101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01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018" name="그룹화"/>
          <p:cNvGrpSpPr/>
          <p:nvPr/>
        </p:nvGrpSpPr>
        <p:grpSpPr>
          <a:xfrm>
            <a:off x="2702690" y="6700316"/>
            <a:ext cx="1347935" cy="1347935"/>
            <a:chOff x="0" y="0"/>
            <a:chExt cx="1347934" cy="1347934"/>
          </a:xfrm>
        </p:grpSpPr>
        <p:pic>
          <p:nvPicPr>
            <p:cNvPr id="1015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6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017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022" name="그룹화"/>
          <p:cNvGrpSpPr/>
          <p:nvPr/>
        </p:nvGrpSpPr>
        <p:grpSpPr>
          <a:xfrm>
            <a:off x="2702690" y="10002571"/>
            <a:ext cx="1347935" cy="1347935"/>
            <a:chOff x="0" y="0"/>
            <a:chExt cx="1347934" cy="1347934"/>
          </a:xfrm>
        </p:grpSpPr>
        <p:pic>
          <p:nvPicPr>
            <p:cNvPr id="1019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021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023" name="매체1"/>
          <p:cNvSpPr txBox="1"/>
          <p:nvPr/>
        </p:nvSpPr>
        <p:spPr>
          <a:xfrm>
            <a:off x="1439218" y="384988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1024" name="매체2"/>
          <p:cNvSpPr txBox="1"/>
          <p:nvPr/>
        </p:nvSpPr>
        <p:spPr>
          <a:xfrm>
            <a:off x="1439218" y="530685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1025" name="매체3"/>
          <p:cNvSpPr txBox="1"/>
          <p:nvPr/>
        </p:nvSpPr>
        <p:spPr>
          <a:xfrm>
            <a:off x="1439218" y="692622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1026" name="매체4"/>
          <p:cNvSpPr txBox="1"/>
          <p:nvPr/>
        </p:nvSpPr>
        <p:spPr>
          <a:xfrm>
            <a:off x="1439218" y="860910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1027" name="매체5"/>
          <p:cNvSpPr txBox="1"/>
          <p:nvPr/>
        </p:nvSpPr>
        <p:spPr>
          <a:xfrm>
            <a:off x="1439218" y="1026023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1028" name="광고주1"/>
          <p:cNvSpPr txBox="1"/>
          <p:nvPr/>
        </p:nvSpPr>
        <p:spPr>
          <a:xfrm>
            <a:off x="21890043" y="356421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102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5020014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670102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823165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1006303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광고주2"/>
          <p:cNvSpPr txBox="1"/>
          <p:nvPr/>
        </p:nvSpPr>
        <p:spPr>
          <a:xfrm>
            <a:off x="21890043" y="533485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1034" name="광고주3"/>
          <p:cNvSpPr txBox="1"/>
          <p:nvPr/>
        </p:nvSpPr>
        <p:spPr>
          <a:xfrm>
            <a:off x="21890043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1035" name="광고주4"/>
          <p:cNvSpPr txBox="1"/>
          <p:nvPr/>
        </p:nvSpPr>
        <p:spPr>
          <a:xfrm>
            <a:off x="21890043" y="845685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1036" name="광고주5"/>
          <p:cNvSpPr txBox="1"/>
          <p:nvPr/>
        </p:nvSpPr>
        <p:spPr>
          <a:xfrm>
            <a:off x="21890043" y="1028823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pic>
        <p:nvPicPr>
          <p:cNvPr id="103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3982959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4253282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5764838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7546716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9224239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5800233"/>
            <a:ext cx="2182899" cy="118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7347185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8894137"/>
            <a:ext cx="2182899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빈 지면이 이렇게 많은데 왜 광고가 안들어오는거야?"/>
          <p:cNvSpPr txBox="1"/>
          <p:nvPr/>
        </p:nvSpPr>
        <p:spPr>
          <a:xfrm>
            <a:off x="5177047" y="3564215"/>
            <a:ext cx="7331854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빈 지면이 이렇게 많은데 왜 광고가 안들어오는거야?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자네 우리 데이터로 AI 만들 수 있겠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자네 우리 데이터로 AI 만들 수 있겠는가?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선"/>
          <p:cNvSpPr/>
          <p:nvPr/>
        </p:nvSpPr>
        <p:spPr>
          <a:xfrm flipV="1">
            <a:off x="7800081" y="7974949"/>
            <a:ext cx="8783838" cy="55239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48" name="선"/>
          <p:cNvSpPr/>
          <p:nvPr/>
        </p:nvSpPr>
        <p:spPr>
          <a:xfrm>
            <a:off x="7779687" y="4909284"/>
            <a:ext cx="88246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49" name="선"/>
          <p:cNvSpPr/>
          <p:nvPr/>
        </p:nvSpPr>
        <p:spPr>
          <a:xfrm>
            <a:off x="17784634" y="5068801"/>
            <a:ext cx="2945483" cy="5294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50" name="선"/>
          <p:cNvSpPr/>
          <p:nvPr/>
        </p:nvSpPr>
        <p:spPr>
          <a:xfrm flipV="1">
            <a:off x="18029453" y="4042479"/>
            <a:ext cx="2691483" cy="8869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51" name="선"/>
          <p:cNvSpPr/>
          <p:nvPr/>
        </p:nvSpPr>
        <p:spPr>
          <a:xfrm flipV="1">
            <a:off x="17911634" y="5471205"/>
            <a:ext cx="2691483" cy="8869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52" name="선"/>
          <p:cNvSpPr/>
          <p:nvPr/>
        </p:nvSpPr>
        <p:spPr>
          <a:xfrm>
            <a:off x="17911633" y="6587794"/>
            <a:ext cx="2691483" cy="5404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53" name="선"/>
          <p:cNvSpPr/>
          <p:nvPr/>
        </p:nvSpPr>
        <p:spPr>
          <a:xfrm>
            <a:off x="17744850" y="7913789"/>
            <a:ext cx="3025050" cy="8082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54" name="선"/>
          <p:cNvSpPr/>
          <p:nvPr/>
        </p:nvSpPr>
        <p:spPr>
          <a:xfrm>
            <a:off x="17862670" y="9522996"/>
            <a:ext cx="3025050" cy="11296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55" name="선"/>
          <p:cNvSpPr/>
          <p:nvPr/>
        </p:nvSpPr>
        <p:spPr>
          <a:xfrm flipV="1">
            <a:off x="17744850" y="8786683"/>
            <a:ext cx="3025050" cy="8742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56" name="선"/>
          <p:cNvSpPr/>
          <p:nvPr/>
        </p:nvSpPr>
        <p:spPr>
          <a:xfrm>
            <a:off x="3800863" y="4081851"/>
            <a:ext cx="2607900" cy="8081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57" name="선"/>
          <p:cNvSpPr/>
          <p:nvPr/>
        </p:nvSpPr>
        <p:spPr>
          <a:xfrm flipV="1">
            <a:off x="3800863" y="5012718"/>
            <a:ext cx="2607901" cy="6415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58" name="선"/>
          <p:cNvSpPr/>
          <p:nvPr/>
        </p:nvSpPr>
        <p:spPr>
          <a:xfrm flipV="1">
            <a:off x="3666723" y="6537214"/>
            <a:ext cx="2607900" cy="6415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59" name="선"/>
          <p:cNvSpPr/>
          <p:nvPr/>
        </p:nvSpPr>
        <p:spPr>
          <a:xfrm flipV="1">
            <a:off x="3666723" y="8552379"/>
            <a:ext cx="2607900" cy="6415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0" name="선"/>
          <p:cNvSpPr/>
          <p:nvPr/>
        </p:nvSpPr>
        <p:spPr>
          <a:xfrm flipV="1">
            <a:off x="3800863" y="8828933"/>
            <a:ext cx="2607901" cy="17058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1" name="선"/>
          <p:cNvSpPr/>
          <p:nvPr/>
        </p:nvSpPr>
        <p:spPr>
          <a:xfrm flipV="1">
            <a:off x="3659582" y="10014890"/>
            <a:ext cx="2890463" cy="7685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2" name="인벤토리 수요 / 공급의 불균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인벤토리 수요 / 공급의 불균형</a:t>
            </a:r>
          </a:p>
        </p:txBody>
      </p:sp>
      <p:pic>
        <p:nvPicPr>
          <p:cNvPr id="106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3339008"/>
            <a:ext cx="1347935" cy="1283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7" name="그룹화"/>
          <p:cNvGrpSpPr/>
          <p:nvPr/>
        </p:nvGrpSpPr>
        <p:grpSpPr>
          <a:xfrm>
            <a:off x="2702690" y="3398061"/>
            <a:ext cx="1347935" cy="1347936"/>
            <a:chOff x="0" y="0"/>
            <a:chExt cx="1347934" cy="1347934"/>
          </a:xfrm>
        </p:grpSpPr>
        <p:pic>
          <p:nvPicPr>
            <p:cNvPr id="1064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5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066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071" name="그룹화"/>
          <p:cNvGrpSpPr/>
          <p:nvPr/>
        </p:nvGrpSpPr>
        <p:grpSpPr>
          <a:xfrm>
            <a:off x="2702690" y="8383194"/>
            <a:ext cx="1347935" cy="1347935"/>
            <a:chOff x="0" y="0"/>
            <a:chExt cx="1347934" cy="1347934"/>
          </a:xfrm>
        </p:grpSpPr>
        <p:pic>
          <p:nvPicPr>
            <p:cNvPr id="1068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9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070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075" name="그룹화"/>
          <p:cNvGrpSpPr/>
          <p:nvPr/>
        </p:nvGrpSpPr>
        <p:grpSpPr>
          <a:xfrm>
            <a:off x="2702690" y="5017439"/>
            <a:ext cx="1347935" cy="1347935"/>
            <a:chOff x="0" y="0"/>
            <a:chExt cx="1347934" cy="1347934"/>
          </a:xfrm>
        </p:grpSpPr>
        <p:pic>
          <p:nvPicPr>
            <p:cNvPr id="1072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3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074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079" name="그룹화"/>
          <p:cNvGrpSpPr/>
          <p:nvPr/>
        </p:nvGrpSpPr>
        <p:grpSpPr>
          <a:xfrm>
            <a:off x="2702690" y="6700316"/>
            <a:ext cx="1347935" cy="1347935"/>
            <a:chOff x="0" y="0"/>
            <a:chExt cx="1347934" cy="1347934"/>
          </a:xfrm>
        </p:grpSpPr>
        <p:pic>
          <p:nvPicPr>
            <p:cNvPr id="1076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7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078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083" name="그룹화"/>
          <p:cNvGrpSpPr/>
          <p:nvPr/>
        </p:nvGrpSpPr>
        <p:grpSpPr>
          <a:xfrm>
            <a:off x="2702690" y="10002571"/>
            <a:ext cx="1347935" cy="1347935"/>
            <a:chOff x="0" y="0"/>
            <a:chExt cx="1347934" cy="1347934"/>
          </a:xfrm>
        </p:grpSpPr>
        <p:pic>
          <p:nvPicPr>
            <p:cNvPr id="1080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1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082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084" name="매체1"/>
          <p:cNvSpPr txBox="1"/>
          <p:nvPr/>
        </p:nvSpPr>
        <p:spPr>
          <a:xfrm>
            <a:off x="1439218" y="384988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1085" name="매체2"/>
          <p:cNvSpPr txBox="1"/>
          <p:nvPr/>
        </p:nvSpPr>
        <p:spPr>
          <a:xfrm>
            <a:off x="1439218" y="530685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1086" name="매체3"/>
          <p:cNvSpPr txBox="1"/>
          <p:nvPr/>
        </p:nvSpPr>
        <p:spPr>
          <a:xfrm>
            <a:off x="1439218" y="692622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1087" name="매체4"/>
          <p:cNvSpPr txBox="1"/>
          <p:nvPr/>
        </p:nvSpPr>
        <p:spPr>
          <a:xfrm>
            <a:off x="1439218" y="860910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1088" name="매체5"/>
          <p:cNvSpPr txBox="1"/>
          <p:nvPr/>
        </p:nvSpPr>
        <p:spPr>
          <a:xfrm>
            <a:off x="1439218" y="1026023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1089" name="광고주1"/>
          <p:cNvSpPr txBox="1"/>
          <p:nvPr/>
        </p:nvSpPr>
        <p:spPr>
          <a:xfrm>
            <a:off x="21890043" y="356421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109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5020014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670102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823165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1006303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광고주2"/>
          <p:cNvSpPr txBox="1"/>
          <p:nvPr/>
        </p:nvSpPr>
        <p:spPr>
          <a:xfrm>
            <a:off x="21890043" y="533485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1095" name="광고주3"/>
          <p:cNvSpPr txBox="1"/>
          <p:nvPr/>
        </p:nvSpPr>
        <p:spPr>
          <a:xfrm>
            <a:off x="21890043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1096" name="광고주4"/>
          <p:cNvSpPr txBox="1"/>
          <p:nvPr/>
        </p:nvSpPr>
        <p:spPr>
          <a:xfrm>
            <a:off x="21890043" y="845685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1097" name="광고주5"/>
          <p:cNvSpPr txBox="1"/>
          <p:nvPr/>
        </p:nvSpPr>
        <p:spPr>
          <a:xfrm>
            <a:off x="21890043" y="1028823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pic>
        <p:nvPicPr>
          <p:cNvPr id="109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3982959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4253282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5764838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7546716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9224239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5800233"/>
            <a:ext cx="2182899" cy="118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7347185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8894137"/>
            <a:ext cx="2182899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빈 지면이 이렇게 많은데 왜 광고가 안들어오는거야?"/>
          <p:cNvSpPr txBox="1"/>
          <p:nvPr/>
        </p:nvSpPr>
        <p:spPr>
          <a:xfrm>
            <a:off x="5177047" y="3564215"/>
            <a:ext cx="7331854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빈 지면이 이렇게 많은데 왜 광고가 안들어오는거야?</a:t>
            </a:r>
          </a:p>
        </p:txBody>
      </p:sp>
      <p:sp>
        <p:nvSpPr>
          <p:cNvPr id="1107" name="우리 광고 실을 데 없어?"/>
          <p:cNvSpPr txBox="1"/>
          <p:nvPr/>
        </p:nvSpPr>
        <p:spPr>
          <a:xfrm>
            <a:off x="12463560" y="7156034"/>
            <a:ext cx="733185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우리 광고 실을 데 없어?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선"/>
          <p:cNvSpPr/>
          <p:nvPr/>
        </p:nvSpPr>
        <p:spPr>
          <a:xfrm>
            <a:off x="17784634" y="5068801"/>
            <a:ext cx="2945483" cy="5294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0" name="선"/>
          <p:cNvSpPr/>
          <p:nvPr/>
        </p:nvSpPr>
        <p:spPr>
          <a:xfrm flipV="1">
            <a:off x="18029453" y="4042479"/>
            <a:ext cx="2691483" cy="8869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1" name="선"/>
          <p:cNvSpPr/>
          <p:nvPr/>
        </p:nvSpPr>
        <p:spPr>
          <a:xfrm flipV="1">
            <a:off x="17911634" y="5471205"/>
            <a:ext cx="2691483" cy="8869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2" name="선"/>
          <p:cNvSpPr/>
          <p:nvPr/>
        </p:nvSpPr>
        <p:spPr>
          <a:xfrm>
            <a:off x="17911633" y="6587794"/>
            <a:ext cx="2691483" cy="5404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3" name="선"/>
          <p:cNvSpPr/>
          <p:nvPr/>
        </p:nvSpPr>
        <p:spPr>
          <a:xfrm>
            <a:off x="17744850" y="7913789"/>
            <a:ext cx="3025050" cy="8082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4" name="선"/>
          <p:cNvSpPr/>
          <p:nvPr/>
        </p:nvSpPr>
        <p:spPr>
          <a:xfrm>
            <a:off x="17862670" y="9522996"/>
            <a:ext cx="3025050" cy="11296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5" name="선"/>
          <p:cNvSpPr/>
          <p:nvPr/>
        </p:nvSpPr>
        <p:spPr>
          <a:xfrm flipV="1">
            <a:off x="17744850" y="8786683"/>
            <a:ext cx="3025050" cy="8742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6" name="선"/>
          <p:cNvSpPr/>
          <p:nvPr/>
        </p:nvSpPr>
        <p:spPr>
          <a:xfrm>
            <a:off x="3800863" y="4081851"/>
            <a:ext cx="2607900" cy="8081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7" name="선"/>
          <p:cNvSpPr/>
          <p:nvPr/>
        </p:nvSpPr>
        <p:spPr>
          <a:xfrm flipV="1">
            <a:off x="3800863" y="5012718"/>
            <a:ext cx="2607901" cy="6415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8" name="선"/>
          <p:cNvSpPr/>
          <p:nvPr/>
        </p:nvSpPr>
        <p:spPr>
          <a:xfrm flipV="1">
            <a:off x="3666723" y="6537214"/>
            <a:ext cx="2607900" cy="6415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9" name="선"/>
          <p:cNvSpPr/>
          <p:nvPr/>
        </p:nvSpPr>
        <p:spPr>
          <a:xfrm flipV="1">
            <a:off x="3666723" y="8552379"/>
            <a:ext cx="2607900" cy="6415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0" name="선"/>
          <p:cNvSpPr/>
          <p:nvPr/>
        </p:nvSpPr>
        <p:spPr>
          <a:xfrm flipV="1">
            <a:off x="3800863" y="8828933"/>
            <a:ext cx="2607901" cy="17058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1" name="선"/>
          <p:cNvSpPr/>
          <p:nvPr/>
        </p:nvSpPr>
        <p:spPr>
          <a:xfrm flipV="1">
            <a:off x="3659582" y="10014890"/>
            <a:ext cx="2890463" cy="7685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12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3339008"/>
            <a:ext cx="1347935" cy="1283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6" name="그룹화"/>
          <p:cNvGrpSpPr/>
          <p:nvPr/>
        </p:nvGrpSpPr>
        <p:grpSpPr>
          <a:xfrm>
            <a:off x="2702690" y="3398061"/>
            <a:ext cx="1347935" cy="1347936"/>
            <a:chOff x="0" y="0"/>
            <a:chExt cx="1347934" cy="1347934"/>
          </a:xfrm>
        </p:grpSpPr>
        <p:pic>
          <p:nvPicPr>
            <p:cNvPr id="112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12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130" name="그룹화"/>
          <p:cNvGrpSpPr/>
          <p:nvPr/>
        </p:nvGrpSpPr>
        <p:grpSpPr>
          <a:xfrm>
            <a:off x="2702690" y="8383194"/>
            <a:ext cx="1347935" cy="1347935"/>
            <a:chOff x="0" y="0"/>
            <a:chExt cx="1347934" cy="1347934"/>
          </a:xfrm>
        </p:grpSpPr>
        <p:pic>
          <p:nvPicPr>
            <p:cNvPr id="1127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8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129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134" name="그룹화"/>
          <p:cNvGrpSpPr/>
          <p:nvPr/>
        </p:nvGrpSpPr>
        <p:grpSpPr>
          <a:xfrm>
            <a:off x="2702690" y="5017439"/>
            <a:ext cx="1347935" cy="1347935"/>
            <a:chOff x="0" y="0"/>
            <a:chExt cx="1347934" cy="1347934"/>
          </a:xfrm>
        </p:grpSpPr>
        <p:pic>
          <p:nvPicPr>
            <p:cNvPr id="113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13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138" name="그룹화"/>
          <p:cNvGrpSpPr/>
          <p:nvPr/>
        </p:nvGrpSpPr>
        <p:grpSpPr>
          <a:xfrm>
            <a:off x="2702690" y="6700316"/>
            <a:ext cx="1347935" cy="1347935"/>
            <a:chOff x="0" y="0"/>
            <a:chExt cx="1347934" cy="1347934"/>
          </a:xfrm>
        </p:grpSpPr>
        <p:pic>
          <p:nvPicPr>
            <p:cNvPr id="1135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6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137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142" name="그룹화"/>
          <p:cNvGrpSpPr/>
          <p:nvPr/>
        </p:nvGrpSpPr>
        <p:grpSpPr>
          <a:xfrm>
            <a:off x="2702690" y="10002571"/>
            <a:ext cx="1347935" cy="1347935"/>
            <a:chOff x="0" y="0"/>
            <a:chExt cx="1347934" cy="1347934"/>
          </a:xfrm>
        </p:grpSpPr>
        <p:pic>
          <p:nvPicPr>
            <p:cNvPr id="1139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0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141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143" name="매체1"/>
          <p:cNvSpPr txBox="1"/>
          <p:nvPr/>
        </p:nvSpPr>
        <p:spPr>
          <a:xfrm>
            <a:off x="1439218" y="384988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1144" name="매체2"/>
          <p:cNvSpPr txBox="1"/>
          <p:nvPr/>
        </p:nvSpPr>
        <p:spPr>
          <a:xfrm>
            <a:off x="1439218" y="530685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1145" name="매체3"/>
          <p:cNvSpPr txBox="1"/>
          <p:nvPr/>
        </p:nvSpPr>
        <p:spPr>
          <a:xfrm>
            <a:off x="1439218" y="692622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1146" name="매체4"/>
          <p:cNvSpPr txBox="1"/>
          <p:nvPr/>
        </p:nvSpPr>
        <p:spPr>
          <a:xfrm>
            <a:off x="1439218" y="860910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1147" name="매체5"/>
          <p:cNvSpPr txBox="1"/>
          <p:nvPr/>
        </p:nvSpPr>
        <p:spPr>
          <a:xfrm>
            <a:off x="1439218" y="1026023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1148" name="광고주1"/>
          <p:cNvSpPr txBox="1"/>
          <p:nvPr/>
        </p:nvSpPr>
        <p:spPr>
          <a:xfrm>
            <a:off x="21890043" y="356421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114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5020014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670102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823165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1006303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광고주2"/>
          <p:cNvSpPr txBox="1"/>
          <p:nvPr/>
        </p:nvSpPr>
        <p:spPr>
          <a:xfrm>
            <a:off x="21890043" y="533485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1154" name="광고주3"/>
          <p:cNvSpPr txBox="1"/>
          <p:nvPr/>
        </p:nvSpPr>
        <p:spPr>
          <a:xfrm>
            <a:off x="21890043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1155" name="광고주4"/>
          <p:cNvSpPr txBox="1"/>
          <p:nvPr/>
        </p:nvSpPr>
        <p:spPr>
          <a:xfrm>
            <a:off x="21890043" y="845685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1156" name="광고주5"/>
          <p:cNvSpPr txBox="1"/>
          <p:nvPr/>
        </p:nvSpPr>
        <p:spPr>
          <a:xfrm>
            <a:off x="21890043" y="1028823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pic>
        <p:nvPicPr>
          <p:cNvPr id="115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3982959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4253282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5764838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7546716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9224239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5800233"/>
            <a:ext cx="2182899" cy="118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7347185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8894137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75776" y="4998887"/>
            <a:ext cx="4632448" cy="4632448"/>
          </a:xfrm>
          <a:prstGeom prst="rect">
            <a:avLst/>
          </a:prstGeom>
          <a:ln w="12700">
            <a:miter lim="400000"/>
          </a:ln>
        </p:spPr>
      </p:pic>
      <p:sp>
        <p:nvSpPr>
          <p:cNvPr id="1166" name="Ad Exchange"/>
          <p:cNvSpPr txBox="1"/>
          <p:nvPr/>
        </p:nvSpPr>
        <p:spPr>
          <a:xfrm>
            <a:off x="1219199" y="2961285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b="1"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Ad Exchange</a:t>
            </a:r>
          </a:p>
        </p:txBody>
      </p:sp>
      <p:sp>
        <p:nvSpPr>
          <p:cNvPr id="1167" name="인벤토리 수요 / 공급의 불균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인벤토리 수요 / 공급의 불균형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선"/>
          <p:cNvSpPr/>
          <p:nvPr/>
        </p:nvSpPr>
        <p:spPr>
          <a:xfrm>
            <a:off x="17784634" y="5068801"/>
            <a:ext cx="2945483" cy="5294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0" name="선"/>
          <p:cNvSpPr/>
          <p:nvPr/>
        </p:nvSpPr>
        <p:spPr>
          <a:xfrm flipV="1">
            <a:off x="18029453" y="4042479"/>
            <a:ext cx="2691483" cy="8869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1" name="선"/>
          <p:cNvSpPr/>
          <p:nvPr/>
        </p:nvSpPr>
        <p:spPr>
          <a:xfrm flipV="1">
            <a:off x="17911634" y="5471205"/>
            <a:ext cx="2691483" cy="8869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2" name="선"/>
          <p:cNvSpPr/>
          <p:nvPr/>
        </p:nvSpPr>
        <p:spPr>
          <a:xfrm>
            <a:off x="17911633" y="6587794"/>
            <a:ext cx="2691483" cy="5404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3" name="선"/>
          <p:cNvSpPr/>
          <p:nvPr/>
        </p:nvSpPr>
        <p:spPr>
          <a:xfrm>
            <a:off x="17744850" y="7913789"/>
            <a:ext cx="3025050" cy="8082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4" name="선"/>
          <p:cNvSpPr/>
          <p:nvPr/>
        </p:nvSpPr>
        <p:spPr>
          <a:xfrm>
            <a:off x="17862670" y="9522996"/>
            <a:ext cx="3025050" cy="11296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5" name="선"/>
          <p:cNvSpPr/>
          <p:nvPr/>
        </p:nvSpPr>
        <p:spPr>
          <a:xfrm flipV="1">
            <a:off x="17744850" y="8786683"/>
            <a:ext cx="3025050" cy="8742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6" name="선"/>
          <p:cNvSpPr/>
          <p:nvPr/>
        </p:nvSpPr>
        <p:spPr>
          <a:xfrm>
            <a:off x="3800863" y="4081851"/>
            <a:ext cx="2607900" cy="8081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7" name="선"/>
          <p:cNvSpPr/>
          <p:nvPr/>
        </p:nvSpPr>
        <p:spPr>
          <a:xfrm flipV="1">
            <a:off x="3800863" y="5012718"/>
            <a:ext cx="2607901" cy="6415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8" name="선"/>
          <p:cNvSpPr/>
          <p:nvPr/>
        </p:nvSpPr>
        <p:spPr>
          <a:xfrm flipV="1">
            <a:off x="3666723" y="6537214"/>
            <a:ext cx="2607900" cy="6415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9" name="선"/>
          <p:cNvSpPr/>
          <p:nvPr/>
        </p:nvSpPr>
        <p:spPr>
          <a:xfrm flipV="1">
            <a:off x="3666723" y="8552379"/>
            <a:ext cx="2607900" cy="6415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0" name="선"/>
          <p:cNvSpPr/>
          <p:nvPr/>
        </p:nvSpPr>
        <p:spPr>
          <a:xfrm flipV="1">
            <a:off x="3800863" y="8828933"/>
            <a:ext cx="2607901" cy="17058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1" name="선"/>
          <p:cNvSpPr/>
          <p:nvPr/>
        </p:nvSpPr>
        <p:spPr>
          <a:xfrm flipV="1">
            <a:off x="3659582" y="10014890"/>
            <a:ext cx="2890463" cy="7685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18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3339008"/>
            <a:ext cx="1347935" cy="1283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86" name="그룹화"/>
          <p:cNvGrpSpPr/>
          <p:nvPr/>
        </p:nvGrpSpPr>
        <p:grpSpPr>
          <a:xfrm>
            <a:off x="2702690" y="3398061"/>
            <a:ext cx="1347935" cy="1347936"/>
            <a:chOff x="0" y="0"/>
            <a:chExt cx="1347934" cy="1347934"/>
          </a:xfrm>
        </p:grpSpPr>
        <p:pic>
          <p:nvPicPr>
            <p:cNvPr id="118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18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190" name="그룹화"/>
          <p:cNvGrpSpPr/>
          <p:nvPr/>
        </p:nvGrpSpPr>
        <p:grpSpPr>
          <a:xfrm>
            <a:off x="2702690" y="8383194"/>
            <a:ext cx="1347935" cy="1347935"/>
            <a:chOff x="0" y="0"/>
            <a:chExt cx="1347934" cy="1347934"/>
          </a:xfrm>
        </p:grpSpPr>
        <p:pic>
          <p:nvPicPr>
            <p:cNvPr id="1187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8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189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194" name="그룹화"/>
          <p:cNvGrpSpPr/>
          <p:nvPr/>
        </p:nvGrpSpPr>
        <p:grpSpPr>
          <a:xfrm>
            <a:off x="2702690" y="5017439"/>
            <a:ext cx="1347935" cy="1347935"/>
            <a:chOff x="0" y="0"/>
            <a:chExt cx="1347934" cy="1347934"/>
          </a:xfrm>
        </p:grpSpPr>
        <p:pic>
          <p:nvPicPr>
            <p:cNvPr id="1191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19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198" name="그룹화"/>
          <p:cNvGrpSpPr/>
          <p:nvPr/>
        </p:nvGrpSpPr>
        <p:grpSpPr>
          <a:xfrm>
            <a:off x="2702690" y="6700316"/>
            <a:ext cx="1347935" cy="1347935"/>
            <a:chOff x="0" y="0"/>
            <a:chExt cx="1347934" cy="1347934"/>
          </a:xfrm>
        </p:grpSpPr>
        <p:pic>
          <p:nvPicPr>
            <p:cNvPr id="1195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6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197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grpSp>
        <p:nvGrpSpPr>
          <p:cNvPr id="1202" name="그룹화"/>
          <p:cNvGrpSpPr/>
          <p:nvPr/>
        </p:nvGrpSpPr>
        <p:grpSpPr>
          <a:xfrm>
            <a:off x="2702690" y="10002571"/>
            <a:ext cx="1347935" cy="1347935"/>
            <a:chOff x="0" y="0"/>
            <a:chExt cx="1347934" cy="1347934"/>
          </a:xfrm>
        </p:grpSpPr>
        <p:pic>
          <p:nvPicPr>
            <p:cNvPr id="1199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0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201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203" name="매체1"/>
          <p:cNvSpPr txBox="1"/>
          <p:nvPr/>
        </p:nvSpPr>
        <p:spPr>
          <a:xfrm>
            <a:off x="1439218" y="3849883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매체1</a:t>
            </a:r>
          </a:p>
        </p:txBody>
      </p:sp>
      <p:sp>
        <p:nvSpPr>
          <p:cNvPr id="1204" name="매체2"/>
          <p:cNvSpPr txBox="1"/>
          <p:nvPr/>
        </p:nvSpPr>
        <p:spPr>
          <a:xfrm>
            <a:off x="1439218" y="5306850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매체2</a:t>
            </a:r>
          </a:p>
        </p:txBody>
      </p:sp>
      <p:sp>
        <p:nvSpPr>
          <p:cNvPr id="1205" name="매체3"/>
          <p:cNvSpPr txBox="1"/>
          <p:nvPr/>
        </p:nvSpPr>
        <p:spPr>
          <a:xfrm>
            <a:off x="1439218" y="6926227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매체3</a:t>
            </a:r>
          </a:p>
        </p:txBody>
      </p:sp>
      <p:sp>
        <p:nvSpPr>
          <p:cNvPr id="1206" name="매체4"/>
          <p:cNvSpPr txBox="1"/>
          <p:nvPr/>
        </p:nvSpPr>
        <p:spPr>
          <a:xfrm>
            <a:off x="1439218" y="860910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매체4</a:t>
            </a:r>
          </a:p>
        </p:txBody>
      </p:sp>
      <p:sp>
        <p:nvSpPr>
          <p:cNvPr id="1207" name="매체5"/>
          <p:cNvSpPr txBox="1"/>
          <p:nvPr/>
        </p:nvSpPr>
        <p:spPr>
          <a:xfrm>
            <a:off x="1439218" y="1026023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매체5</a:t>
            </a:r>
          </a:p>
        </p:txBody>
      </p:sp>
      <p:sp>
        <p:nvSpPr>
          <p:cNvPr id="1208" name="광고주1"/>
          <p:cNvSpPr txBox="1"/>
          <p:nvPr/>
        </p:nvSpPr>
        <p:spPr>
          <a:xfrm>
            <a:off x="21890043" y="3564215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광고주1</a:t>
            </a:r>
          </a:p>
        </p:txBody>
      </p:sp>
      <p:pic>
        <p:nvPicPr>
          <p:cNvPr id="120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5020014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6701021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8231651"/>
            <a:ext cx="1347935" cy="12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761" y="10063033"/>
            <a:ext cx="1347935" cy="128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광고주2"/>
          <p:cNvSpPr txBox="1"/>
          <p:nvPr/>
        </p:nvSpPr>
        <p:spPr>
          <a:xfrm>
            <a:off x="21890043" y="5334856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광고주2</a:t>
            </a:r>
          </a:p>
        </p:txBody>
      </p:sp>
      <p:sp>
        <p:nvSpPr>
          <p:cNvPr id="1214" name="광고주3"/>
          <p:cNvSpPr txBox="1"/>
          <p:nvPr/>
        </p:nvSpPr>
        <p:spPr>
          <a:xfrm>
            <a:off x="21890043" y="698598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광고주3</a:t>
            </a:r>
          </a:p>
        </p:txBody>
      </p:sp>
      <p:sp>
        <p:nvSpPr>
          <p:cNvPr id="1215" name="광고주4"/>
          <p:cNvSpPr txBox="1"/>
          <p:nvPr/>
        </p:nvSpPr>
        <p:spPr>
          <a:xfrm>
            <a:off x="21890043" y="8456858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광고주4</a:t>
            </a:r>
          </a:p>
        </p:txBody>
      </p:sp>
      <p:sp>
        <p:nvSpPr>
          <p:cNvPr id="1216" name="광고주5"/>
          <p:cNvSpPr txBox="1"/>
          <p:nvPr/>
        </p:nvSpPr>
        <p:spPr>
          <a:xfrm>
            <a:off x="21890043" y="10288239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광고주5</a:t>
            </a:r>
          </a:p>
        </p:txBody>
      </p:sp>
      <p:pic>
        <p:nvPicPr>
          <p:cNvPr id="121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3982959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4253282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5764838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7546716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574" y="9224239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5800233"/>
            <a:ext cx="2182899" cy="118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7347185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6391" y="8894137"/>
            <a:ext cx="2182899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75776" y="4998887"/>
            <a:ext cx="4632448" cy="4632448"/>
          </a:xfrm>
          <a:prstGeom prst="rect">
            <a:avLst/>
          </a:prstGeom>
          <a:ln w="12700">
            <a:miter lim="400000"/>
          </a:ln>
        </p:spPr>
      </p:pic>
      <p:sp>
        <p:nvSpPr>
          <p:cNvPr id="1226" name="Ad Exchange - 경매"/>
          <p:cNvSpPr txBox="1"/>
          <p:nvPr/>
        </p:nvSpPr>
        <p:spPr>
          <a:xfrm>
            <a:off x="1219199" y="2961285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b="1"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Ad Exchange - 경매</a:t>
            </a:r>
          </a:p>
        </p:txBody>
      </p:sp>
      <p:sp>
        <p:nvSpPr>
          <p:cNvPr id="1227" name="인벤토리 수요 / 공급의 불균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인벤토리 수요 / 공급의 불균형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이제 온라인 광고 도메인을 알아봐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온라인 광고 도메인을 알아봐요</a:t>
            </a:r>
          </a:p>
        </p:txBody>
      </p:sp>
      <p:grpSp>
        <p:nvGrpSpPr>
          <p:cNvPr id="1233" name="그룹화"/>
          <p:cNvGrpSpPr/>
          <p:nvPr/>
        </p:nvGrpSpPr>
        <p:grpSpPr>
          <a:xfrm>
            <a:off x="3161040" y="5420746"/>
            <a:ext cx="1347936" cy="1347935"/>
            <a:chOff x="0" y="0"/>
            <a:chExt cx="1347934" cy="1347934"/>
          </a:xfrm>
        </p:grpSpPr>
        <p:pic>
          <p:nvPicPr>
            <p:cNvPr id="1230" name="smartphone.png" descr="smartphon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1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232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234" name="매체"/>
          <p:cNvSpPr txBox="1"/>
          <p:nvPr/>
        </p:nvSpPr>
        <p:spPr>
          <a:xfrm>
            <a:off x="3161040" y="4846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pic>
        <p:nvPicPr>
          <p:cNvPr id="123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6659" y="5410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236" name="선"/>
          <p:cNvSpPr/>
          <p:nvPr/>
        </p:nvSpPr>
        <p:spPr>
          <a:xfrm>
            <a:off x="1852995" y="6051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7" name="오디언스"/>
          <p:cNvSpPr txBox="1"/>
          <p:nvPr/>
        </p:nvSpPr>
        <p:spPr>
          <a:xfrm>
            <a:off x="1105969" y="4846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선"/>
          <p:cNvSpPr/>
          <p:nvPr/>
        </p:nvSpPr>
        <p:spPr>
          <a:xfrm>
            <a:off x="4174187" y="6051234"/>
            <a:ext cx="2824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40" name="이제 온라인 광고 도메인을 알아봐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온라인 광고 도메인을 알아봐요</a:t>
            </a:r>
          </a:p>
        </p:txBody>
      </p:sp>
      <p:grpSp>
        <p:nvGrpSpPr>
          <p:cNvPr id="1244" name="그룹화"/>
          <p:cNvGrpSpPr/>
          <p:nvPr/>
        </p:nvGrpSpPr>
        <p:grpSpPr>
          <a:xfrm>
            <a:off x="3161040" y="5420746"/>
            <a:ext cx="1347936" cy="1347935"/>
            <a:chOff x="0" y="0"/>
            <a:chExt cx="1347934" cy="1347934"/>
          </a:xfrm>
        </p:grpSpPr>
        <p:pic>
          <p:nvPicPr>
            <p:cNvPr id="1241" name="smartphone.png" descr="smartphon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2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243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245" name="매체"/>
          <p:cNvSpPr txBox="1"/>
          <p:nvPr/>
        </p:nvSpPr>
        <p:spPr>
          <a:xfrm>
            <a:off x="3161040" y="4846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pic>
        <p:nvPicPr>
          <p:cNvPr id="124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4374" y="5187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659" y="5410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선"/>
          <p:cNvSpPr/>
          <p:nvPr/>
        </p:nvSpPr>
        <p:spPr>
          <a:xfrm>
            <a:off x="1852995" y="6051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49" name="오디언스"/>
          <p:cNvSpPr txBox="1"/>
          <p:nvPr/>
        </p:nvSpPr>
        <p:spPr>
          <a:xfrm>
            <a:off x="1105969" y="4846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선"/>
          <p:cNvSpPr/>
          <p:nvPr/>
        </p:nvSpPr>
        <p:spPr>
          <a:xfrm>
            <a:off x="4174187" y="6051234"/>
            <a:ext cx="824515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2" name="이제 온라인 광고 도메인을 알아봐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온라인 광고 도메인을 알아봐요</a:t>
            </a:r>
          </a:p>
        </p:txBody>
      </p:sp>
      <p:grpSp>
        <p:nvGrpSpPr>
          <p:cNvPr id="1256" name="그룹화"/>
          <p:cNvGrpSpPr/>
          <p:nvPr/>
        </p:nvGrpSpPr>
        <p:grpSpPr>
          <a:xfrm>
            <a:off x="3161040" y="5420746"/>
            <a:ext cx="1347936" cy="1347935"/>
            <a:chOff x="0" y="0"/>
            <a:chExt cx="1347934" cy="1347934"/>
          </a:xfrm>
        </p:grpSpPr>
        <p:pic>
          <p:nvPicPr>
            <p:cNvPr id="1253" name="smartphone.png" descr="smartphon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25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257" name="매체"/>
          <p:cNvSpPr txBox="1"/>
          <p:nvPr/>
        </p:nvSpPr>
        <p:spPr>
          <a:xfrm>
            <a:off x="3161040" y="4846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pic>
        <p:nvPicPr>
          <p:cNvPr id="125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4374" y="5187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2579" y="4545893"/>
            <a:ext cx="3097642" cy="3097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6659" y="5410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261" name="선"/>
          <p:cNvSpPr/>
          <p:nvPr/>
        </p:nvSpPr>
        <p:spPr>
          <a:xfrm>
            <a:off x="1852995" y="6051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62" name="오디언스"/>
          <p:cNvSpPr txBox="1"/>
          <p:nvPr/>
        </p:nvSpPr>
        <p:spPr>
          <a:xfrm>
            <a:off x="1105969" y="4846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  <p:sp>
        <p:nvSpPr>
          <p:cNvPr id="1263" name="MONEY"/>
          <p:cNvSpPr txBox="1"/>
          <p:nvPr/>
        </p:nvSpPr>
        <p:spPr>
          <a:xfrm>
            <a:off x="10993367" y="3438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264" name="DATA"/>
          <p:cNvSpPr txBox="1"/>
          <p:nvPr/>
        </p:nvSpPr>
        <p:spPr>
          <a:xfrm>
            <a:off x="10993367" y="805417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선"/>
          <p:cNvSpPr/>
          <p:nvPr/>
        </p:nvSpPr>
        <p:spPr>
          <a:xfrm>
            <a:off x="7555284" y="6003800"/>
            <a:ext cx="136554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67" name="선"/>
          <p:cNvSpPr/>
          <p:nvPr/>
        </p:nvSpPr>
        <p:spPr>
          <a:xfrm>
            <a:off x="4174187" y="6051234"/>
            <a:ext cx="2824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68" name="이제 온라인 광고 도메인을 알아봐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온라인 광고 도메인을 알아봐요</a:t>
            </a:r>
          </a:p>
        </p:txBody>
      </p:sp>
      <p:pic>
        <p:nvPicPr>
          <p:cNvPr id="126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5233446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3" name="그룹화"/>
          <p:cNvGrpSpPr/>
          <p:nvPr/>
        </p:nvGrpSpPr>
        <p:grpSpPr>
          <a:xfrm>
            <a:off x="3161040" y="5420746"/>
            <a:ext cx="1347936" cy="1347935"/>
            <a:chOff x="0" y="0"/>
            <a:chExt cx="1347934" cy="1347934"/>
          </a:xfrm>
        </p:grpSpPr>
        <p:pic>
          <p:nvPicPr>
            <p:cNvPr id="1270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1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272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274" name="매체"/>
          <p:cNvSpPr txBox="1"/>
          <p:nvPr/>
        </p:nvSpPr>
        <p:spPr>
          <a:xfrm>
            <a:off x="3161040" y="4846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sp>
        <p:nvSpPr>
          <p:cNvPr id="1275" name="광고주"/>
          <p:cNvSpPr txBox="1"/>
          <p:nvPr/>
        </p:nvSpPr>
        <p:spPr>
          <a:xfrm>
            <a:off x="22378444" y="545865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pic>
        <p:nvPicPr>
          <p:cNvPr id="127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374" y="5187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5281681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2579" y="4545893"/>
            <a:ext cx="3097642" cy="3097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9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659" y="5410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0" name="선"/>
          <p:cNvSpPr/>
          <p:nvPr/>
        </p:nvSpPr>
        <p:spPr>
          <a:xfrm>
            <a:off x="1852995" y="6051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81" name="오디언스"/>
          <p:cNvSpPr txBox="1"/>
          <p:nvPr/>
        </p:nvSpPr>
        <p:spPr>
          <a:xfrm>
            <a:off x="1105969" y="4846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  <p:sp>
        <p:nvSpPr>
          <p:cNvPr id="1282" name="MONEY"/>
          <p:cNvSpPr txBox="1"/>
          <p:nvPr/>
        </p:nvSpPr>
        <p:spPr>
          <a:xfrm>
            <a:off x="10993367" y="3438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283" name="DATA"/>
          <p:cNvSpPr txBox="1"/>
          <p:nvPr/>
        </p:nvSpPr>
        <p:spPr>
          <a:xfrm>
            <a:off x="10993367" y="805417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28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6730705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3809195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6682470"/>
            <a:ext cx="1347935" cy="12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3760959"/>
            <a:ext cx="1347935" cy="1283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선"/>
          <p:cNvSpPr/>
          <p:nvPr/>
        </p:nvSpPr>
        <p:spPr>
          <a:xfrm>
            <a:off x="7555284" y="6003800"/>
            <a:ext cx="136554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0" name="선"/>
          <p:cNvSpPr/>
          <p:nvPr/>
        </p:nvSpPr>
        <p:spPr>
          <a:xfrm>
            <a:off x="4174187" y="6051234"/>
            <a:ext cx="2824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1" name="이제 온라인 광고 도메인을 알아봐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온라인 광고 도메인을 알아봐요</a:t>
            </a:r>
          </a:p>
        </p:txBody>
      </p:sp>
      <p:pic>
        <p:nvPicPr>
          <p:cNvPr id="129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5233446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6" name="그룹화"/>
          <p:cNvGrpSpPr/>
          <p:nvPr/>
        </p:nvGrpSpPr>
        <p:grpSpPr>
          <a:xfrm>
            <a:off x="3161040" y="5420746"/>
            <a:ext cx="1347936" cy="1347935"/>
            <a:chOff x="0" y="0"/>
            <a:chExt cx="1347934" cy="1347934"/>
          </a:xfrm>
        </p:grpSpPr>
        <p:pic>
          <p:nvPicPr>
            <p:cNvPr id="129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29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297" name="매체"/>
          <p:cNvSpPr txBox="1"/>
          <p:nvPr/>
        </p:nvSpPr>
        <p:spPr>
          <a:xfrm>
            <a:off x="3161040" y="4846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sp>
        <p:nvSpPr>
          <p:cNvPr id="1298" name="광고주"/>
          <p:cNvSpPr txBox="1"/>
          <p:nvPr/>
        </p:nvSpPr>
        <p:spPr>
          <a:xfrm>
            <a:off x="22378444" y="545865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pic>
        <p:nvPicPr>
          <p:cNvPr id="129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374" y="5187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5281681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1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2579" y="4545893"/>
            <a:ext cx="3097642" cy="3097642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화살표"/>
          <p:cNvSpPr/>
          <p:nvPr/>
        </p:nvSpPr>
        <p:spPr>
          <a:xfrm flipH="1">
            <a:off x="1548163" y="3080683"/>
            <a:ext cx="19977203" cy="1186556"/>
          </a:xfrm>
          <a:prstGeom prst="rightArrow">
            <a:avLst>
              <a:gd name="adj1" fmla="val 39249"/>
              <a:gd name="adj2" fmla="val 70473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1303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659" y="5410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4" name="선"/>
          <p:cNvSpPr/>
          <p:nvPr/>
        </p:nvSpPr>
        <p:spPr>
          <a:xfrm>
            <a:off x="1852995" y="6051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05" name="오디언스"/>
          <p:cNvSpPr txBox="1"/>
          <p:nvPr/>
        </p:nvSpPr>
        <p:spPr>
          <a:xfrm>
            <a:off x="1105969" y="4846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  <p:sp>
        <p:nvSpPr>
          <p:cNvPr id="1306" name="MONEY"/>
          <p:cNvSpPr txBox="1"/>
          <p:nvPr/>
        </p:nvSpPr>
        <p:spPr>
          <a:xfrm>
            <a:off x="10993367" y="3438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307" name="DATA"/>
          <p:cNvSpPr txBox="1"/>
          <p:nvPr/>
        </p:nvSpPr>
        <p:spPr>
          <a:xfrm>
            <a:off x="10993367" y="805417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선"/>
          <p:cNvSpPr/>
          <p:nvPr/>
        </p:nvSpPr>
        <p:spPr>
          <a:xfrm>
            <a:off x="7555284" y="6003800"/>
            <a:ext cx="136554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0" name="선"/>
          <p:cNvSpPr/>
          <p:nvPr/>
        </p:nvSpPr>
        <p:spPr>
          <a:xfrm>
            <a:off x="4174187" y="6051234"/>
            <a:ext cx="2824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1" name="이제 온라인 광고 도메인을 알아봐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온라인 광고 도메인을 알아봐요</a:t>
            </a:r>
          </a:p>
        </p:txBody>
      </p:sp>
      <p:pic>
        <p:nvPicPr>
          <p:cNvPr id="131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5233446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6" name="그룹화"/>
          <p:cNvGrpSpPr/>
          <p:nvPr/>
        </p:nvGrpSpPr>
        <p:grpSpPr>
          <a:xfrm>
            <a:off x="3161040" y="5420746"/>
            <a:ext cx="1347936" cy="1347935"/>
            <a:chOff x="0" y="0"/>
            <a:chExt cx="1347934" cy="1347934"/>
          </a:xfrm>
        </p:grpSpPr>
        <p:pic>
          <p:nvPicPr>
            <p:cNvPr id="1313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4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315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317" name="매체"/>
          <p:cNvSpPr txBox="1"/>
          <p:nvPr/>
        </p:nvSpPr>
        <p:spPr>
          <a:xfrm>
            <a:off x="3161040" y="4846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sp>
        <p:nvSpPr>
          <p:cNvPr id="1318" name="광고주"/>
          <p:cNvSpPr txBox="1"/>
          <p:nvPr/>
        </p:nvSpPr>
        <p:spPr>
          <a:xfrm>
            <a:off x="22378444" y="545865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pic>
        <p:nvPicPr>
          <p:cNvPr id="131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374" y="5187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5281681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1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2579" y="4545893"/>
            <a:ext cx="3097642" cy="3097642"/>
          </a:xfrm>
          <a:prstGeom prst="rect">
            <a:avLst/>
          </a:prstGeom>
          <a:ln w="12700">
            <a:miter lim="400000"/>
          </a:ln>
        </p:spPr>
      </p:pic>
      <p:sp>
        <p:nvSpPr>
          <p:cNvPr id="1322" name="화살표"/>
          <p:cNvSpPr/>
          <p:nvPr/>
        </p:nvSpPr>
        <p:spPr>
          <a:xfrm flipH="1">
            <a:off x="1548163" y="3080683"/>
            <a:ext cx="19977203" cy="1186556"/>
          </a:xfrm>
          <a:prstGeom prst="rightArrow">
            <a:avLst>
              <a:gd name="adj1" fmla="val 39249"/>
              <a:gd name="adj2" fmla="val 70473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323" name="화살표"/>
          <p:cNvSpPr/>
          <p:nvPr/>
        </p:nvSpPr>
        <p:spPr>
          <a:xfrm>
            <a:off x="1588399" y="7657871"/>
            <a:ext cx="19977203" cy="1186555"/>
          </a:xfrm>
          <a:prstGeom prst="rightArrow">
            <a:avLst>
              <a:gd name="adj1" fmla="val 39249"/>
              <a:gd name="adj2" fmla="val 70473"/>
            </a:avLst>
          </a:prstGeom>
          <a:solidFill>
            <a:schemeClr val="accent4">
              <a:hueOff val="-904334"/>
              <a:lumOff val="295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chemeClr val="accent4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1324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659" y="5410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325" name="선"/>
          <p:cNvSpPr/>
          <p:nvPr/>
        </p:nvSpPr>
        <p:spPr>
          <a:xfrm>
            <a:off x="1852995" y="6051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26" name="오디언스"/>
          <p:cNvSpPr txBox="1"/>
          <p:nvPr/>
        </p:nvSpPr>
        <p:spPr>
          <a:xfrm>
            <a:off x="1105969" y="4846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  <p:sp>
        <p:nvSpPr>
          <p:cNvPr id="1327" name="MONEY"/>
          <p:cNvSpPr txBox="1"/>
          <p:nvPr/>
        </p:nvSpPr>
        <p:spPr>
          <a:xfrm>
            <a:off x="10993367" y="3438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328" name="DATA"/>
          <p:cNvSpPr txBox="1"/>
          <p:nvPr/>
        </p:nvSpPr>
        <p:spPr>
          <a:xfrm>
            <a:off x="10993367" y="805417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이제 어떤 문제를 풀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어떤 문제를 풀까?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자네 우리 데이터로 AI 만들 수 있겠는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자네 우리 데이터로 AI 만들 수 있겠는가?</a:t>
            </a:r>
          </a:p>
        </p:txBody>
      </p:sp>
      <p:pic>
        <p:nvPicPr>
          <p:cNvPr id="17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396" y="3949012"/>
            <a:ext cx="11735208" cy="860427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출근 둘째날이었어요.."/>
          <p:cNvSpPr txBox="1"/>
          <p:nvPr/>
        </p:nvSpPr>
        <p:spPr>
          <a:xfrm>
            <a:off x="1219200" y="2564182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01675">
              <a:lnSpc>
                <a:spcPct val="100000"/>
              </a:lnSpc>
              <a:defRPr b="1" spc="-51" sz="51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출근 둘째날이었어요..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이제 어떤 문제를 풀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어떤 문제를 풀까?</a:t>
            </a:r>
          </a:p>
        </p:txBody>
      </p:sp>
      <p:sp>
        <p:nvSpPr>
          <p:cNvPr id="1333" name="문제 정의 &amp; 기획"/>
          <p:cNvSpPr txBox="1"/>
          <p:nvPr/>
        </p:nvSpPr>
        <p:spPr>
          <a:xfrm>
            <a:off x="1178626" y="2457069"/>
            <a:ext cx="6583568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문제 정의 &amp; 기획 </a:t>
            </a:r>
          </a:p>
        </p:txBody>
      </p:sp>
      <p:sp>
        <p:nvSpPr>
          <p:cNvPr id="1334" name="선"/>
          <p:cNvSpPr/>
          <p:nvPr/>
        </p:nvSpPr>
        <p:spPr>
          <a:xfrm>
            <a:off x="7662051" y="2989465"/>
            <a:ext cx="789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35" name="가장 중요하지만 어려운 첫 단계"/>
          <p:cNvSpPr txBox="1"/>
          <p:nvPr/>
        </p:nvSpPr>
        <p:spPr>
          <a:xfrm>
            <a:off x="9054951" y="2457069"/>
            <a:ext cx="9247398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00735">
              <a:lnSpc>
                <a:spcPct val="100000"/>
              </a:lnSpc>
              <a:defRPr spc="-58" sz="5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가장 중요하지만 어려운 첫 단계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이제 어떤 문제를 풀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어떤 문제를 풀까?</a:t>
            </a:r>
          </a:p>
        </p:txBody>
      </p:sp>
      <p:sp>
        <p:nvSpPr>
          <p:cNvPr id="1338" name="문제 정의 &amp; 기획"/>
          <p:cNvSpPr txBox="1"/>
          <p:nvPr/>
        </p:nvSpPr>
        <p:spPr>
          <a:xfrm>
            <a:off x="1178626" y="2457069"/>
            <a:ext cx="6583568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문제 정의 &amp; 기획 </a:t>
            </a:r>
          </a:p>
        </p:txBody>
      </p:sp>
      <p:sp>
        <p:nvSpPr>
          <p:cNvPr id="1339" name="선"/>
          <p:cNvSpPr/>
          <p:nvPr/>
        </p:nvSpPr>
        <p:spPr>
          <a:xfrm>
            <a:off x="7662051" y="2989465"/>
            <a:ext cx="789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40" name="가장 중요하지만 어려운 첫 단계"/>
          <p:cNvSpPr txBox="1"/>
          <p:nvPr/>
        </p:nvSpPr>
        <p:spPr>
          <a:xfrm>
            <a:off x="9054951" y="2457069"/>
            <a:ext cx="9247398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00735">
              <a:lnSpc>
                <a:spcPct val="100000"/>
              </a:lnSpc>
              <a:defRPr spc="-58" sz="5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가장 중요하지만 어려운 첫 단계</a:t>
            </a:r>
          </a:p>
        </p:txBody>
      </p:sp>
      <p:sp>
        <p:nvSpPr>
          <p:cNvPr id="1341" name="(IDEAL) 비지니스 도메인과 기술에 관해 모두 알고 있는 기획자"/>
          <p:cNvSpPr txBox="1"/>
          <p:nvPr/>
        </p:nvSpPr>
        <p:spPr>
          <a:xfrm>
            <a:off x="1178626" y="3759201"/>
            <a:ext cx="20011588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(IDEAL) </a:t>
            </a:r>
            <a:r>
              <a:rPr>
                <a:solidFill>
                  <a:schemeClr val="accent1">
                    <a:satOff val="2969"/>
                    <a:lumOff val="-11469"/>
                  </a:schemeClr>
                </a:solidFill>
              </a:rPr>
              <a:t>비지니스 도메인</a:t>
            </a:r>
            <a:r>
              <a:t>과 </a:t>
            </a:r>
            <a:r>
              <a:rPr>
                <a:solidFill>
                  <a:schemeClr val="accent1">
                    <a:satOff val="2969"/>
                    <a:lumOff val="-11469"/>
                  </a:schemeClr>
                </a:solidFill>
              </a:rPr>
              <a:t>기술</a:t>
            </a:r>
            <a:r>
              <a:t>에 관해 모두 알고 있는 기획자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이제 어떤 문제를 풀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어떤 문제를 풀까?</a:t>
            </a:r>
          </a:p>
        </p:txBody>
      </p:sp>
      <p:sp>
        <p:nvSpPr>
          <p:cNvPr id="1344" name="문제 정의 &amp; 기획"/>
          <p:cNvSpPr txBox="1"/>
          <p:nvPr/>
        </p:nvSpPr>
        <p:spPr>
          <a:xfrm>
            <a:off x="1178626" y="2457069"/>
            <a:ext cx="6583568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문제 정의 &amp; 기획 </a:t>
            </a:r>
          </a:p>
        </p:txBody>
      </p:sp>
      <p:sp>
        <p:nvSpPr>
          <p:cNvPr id="1345" name="선"/>
          <p:cNvSpPr/>
          <p:nvPr/>
        </p:nvSpPr>
        <p:spPr>
          <a:xfrm>
            <a:off x="7662051" y="2989465"/>
            <a:ext cx="789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46" name="가장 중요하지만 어려운 첫 단계"/>
          <p:cNvSpPr txBox="1"/>
          <p:nvPr/>
        </p:nvSpPr>
        <p:spPr>
          <a:xfrm>
            <a:off x="9054951" y="2457069"/>
            <a:ext cx="9247398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00735">
              <a:lnSpc>
                <a:spcPct val="100000"/>
              </a:lnSpc>
              <a:defRPr spc="-58" sz="5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가장 중요하지만 어려운 첫 단계</a:t>
            </a:r>
          </a:p>
        </p:txBody>
      </p:sp>
      <p:sp>
        <p:nvSpPr>
          <p:cNvPr id="1347" name="(IDEAL) 비지니스 도메인과 기술에 관해 모두 알고 있는 기획자"/>
          <p:cNvSpPr txBox="1"/>
          <p:nvPr/>
        </p:nvSpPr>
        <p:spPr>
          <a:xfrm>
            <a:off x="1178626" y="3759201"/>
            <a:ext cx="20011588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(IDEAL) </a:t>
            </a:r>
            <a:r>
              <a:rPr>
                <a:solidFill>
                  <a:schemeClr val="accent1">
                    <a:satOff val="2969"/>
                    <a:lumOff val="-11469"/>
                  </a:schemeClr>
                </a:solidFill>
              </a:rPr>
              <a:t>비지니스 도메인</a:t>
            </a:r>
            <a:r>
              <a:t>과 </a:t>
            </a:r>
            <a:r>
              <a:rPr>
                <a:solidFill>
                  <a:schemeClr val="accent1">
                    <a:satOff val="2969"/>
                    <a:lumOff val="-11469"/>
                  </a:schemeClr>
                </a:solidFill>
              </a:rPr>
              <a:t>기술</a:t>
            </a:r>
            <a:r>
              <a:t>에 관해 모두 알고 있는 기획자</a:t>
            </a:r>
          </a:p>
        </p:txBody>
      </p:sp>
      <p:sp>
        <p:nvSpPr>
          <p:cNvPr id="1348" name="(REAL) 지속적인 회의와 이야기"/>
          <p:cNvSpPr txBox="1"/>
          <p:nvPr/>
        </p:nvSpPr>
        <p:spPr>
          <a:xfrm>
            <a:off x="-3113872" y="5061334"/>
            <a:ext cx="20011588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(REAL) </a:t>
            </a:r>
            <a:r>
              <a:rPr>
                <a:solidFill>
                  <a:schemeClr val="accent5"/>
                </a:solidFill>
              </a:rPr>
              <a:t>지속적인 회의</a:t>
            </a:r>
            <a:r>
              <a:t>와 </a:t>
            </a:r>
            <a:r>
              <a:rPr>
                <a:solidFill>
                  <a:schemeClr val="accent5"/>
                </a:solidFill>
              </a:rPr>
              <a:t>이야기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이제 어떤 문제를 풀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어떤 문제를 풀까?</a:t>
            </a:r>
          </a:p>
        </p:txBody>
      </p:sp>
      <p:sp>
        <p:nvSpPr>
          <p:cNvPr id="1351" name="플랫폼 운영 및 사업팀 인터뷰"/>
          <p:cNvSpPr txBox="1"/>
          <p:nvPr/>
        </p:nvSpPr>
        <p:spPr>
          <a:xfrm>
            <a:off x="786915" y="2457069"/>
            <a:ext cx="10758375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플랫폼 운영 및 사업팀 </a:t>
            </a:r>
            <a:r>
              <a:rPr>
                <a:solidFill>
                  <a:schemeClr val="accent5"/>
                </a:solidFill>
              </a:rPr>
              <a:t>인터뷰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이제 어떤 문제를 풀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어떤 문제를 풀까?</a:t>
            </a:r>
          </a:p>
        </p:txBody>
      </p:sp>
      <p:sp>
        <p:nvSpPr>
          <p:cNvPr id="1354" name="플랫폼 운영 및 사업팀 인터뷰"/>
          <p:cNvSpPr txBox="1"/>
          <p:nvPr/>
        </p:nvSpPr>
        <p:spPr>
          <a:xfrm>
            <a:off x="786915" y="2457069"/>
            <a:ext cx="10758375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플랫폼 운영 및 사업팀 </a:t>
            </a:r>
            <a:r>
              <a:rPr>
                <a:solidFill>
                  <a:schemeClr val="accent5"/>
                </a:solidFill>
              </a:rPr>
              <a:t>인터뷰</a:t>
            </a:r>
          </a:p>
        </p:txBody>
      </p:sp>
      <p:sp>
        <p:nvSpPr>
          <p:cNvPr id="1355" name="현재 운영하면서 마주하고 있는 문제가 있나요?"/>
          <p:cNvSpPr txBox="1"/>
          <p:nvPr/>
        </p:nvSpPr>
        <p:spPr>
          <a:xfrm>
            <a:off x="770594" y="3759201"/>
            <a:ext cx="16880579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현재 운영하면서 마주하고 있는 문제가 있나요?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이제 어떤 문제를 풀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이제 어떤 문제를 풀까?</a:t>
            </a:r>
          </a:p>
        </p:txBody>
      </p:sp>
      <p:sp>
        <p:nvSpPr>
          <p:cNvPr id="1358" name="플랫폼 운영 및 사업팀 인터뷰"/>
          <p:cNvSpPr txBox="1"/>
          <p:nvPr/>
        </p:nvSpPr>
        <p:spPr>
          <a:xfrm>
            <a:off x="786915" y="2457069"/>
            <a:ext cx="10758375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플랫폼 운영 및 사업팀 </a:t>
            </a:r>
            <a:r>
              <a:rPr>
                <a:solidFill>
                  <a:schemeClr val="accent5"/>
                </a:solidFill>
              </a:rPr>
              <a:t>인터뷰</a:t>
            </a:r>
          </a:p>
        </p:txBody>
      </p:sp>
      <p:sp>
        <p:nvSpPr>
          <p:cNvPr id="1359" name="현재 운영하면서 마주하고 있는 문제가 있나요?"/>
          <p:cNvSpPr txBox="1"/>
          <p:nvPr/>
        </p:nvSpPr>
        <p:spPr>
          <a:xfrm>
            <a:off x="770594" y="3759201"/>
            <a:ext cx="16880579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현재 운영하면서 마주하고 있는 문제가 있나요?</a:t>
            </a:r>
          </a:p>
        </p:txBody>
      </p:sp>
      <p:sp>
        <p:nvSpPr>
          <p:cNvPr id="1360" name="앞으로 이런게 생기면 좋겠다! 하시는게 있나요?"/>
          <p:cNvSpPr txBox="1"/>
          <p:nvPr/>
        </p:nvSpPr>
        <p:spPr>
          <a:xfrm>
            <a:off x="-584072" y="5061334"/>
            <a:ext cx="20011587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앞으로 이런게 생기면 좋겠다! 하시는게 있나요?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인터뷰 초기 나타나는 증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인터뷰 초기 나타나는 증상</a:t>
            </a:r>
          </a:p>
        </p:txBody>
      </p:sp>
      <p:sp>
        <p:nvSpPr>
          <p:cNvPr id="1363" name="서로에 대한 이해 부족"/>
          <p:cNvSpPr txBox="1"/>
          <p:nvPr/>
        </p:nvSpPr>
        <p:spPr>
          <a:xfrm>
            <a:off x="750512" y="2457069"/>
            <a:ext cx="8540783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서로에 대한 이해 부족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인터뷰 초기 나타나는 증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인터뷰 초기 나타나는 증상</a:t>
            </a:r>
          </a:p>
        </p:txBody>
      </p:sp>
      <p:sp>
        <p:nvSpPr>
          <p:cNvPr id="1366" name="서로에 대한 이해 부족"/>
          <p:cNvSpPr txBox="1"/>
          <p:nvPr/>
        </p:nvSpPr>
        <p:spPr>
          <a:xfrm>
            <a:off x="750512" y="2457069"/>
            <a:ext cx="8540783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서로에 대한 이해 부족</a:t>
            </a:r>
          </a:p>
        </p:txBody>
      </p:sp>
      <p:sp>
        <p:nvSpPr>
          <p:cNvPr id="1367" name="(동료) 데이터사이언스 (데이터분석/머신러닝/AI)"/>
          <p:cNvSpPr txBox="1"/>
          <p:nvPr/>
        </p:nvSpPr>
        <p:spPr>
          <a:xfrm>
            <a:off x="10383832" y="3019962"/>
            <a:ext cx="8909287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78790">
              <a:lnSpc>
                <a:spcPct val="100000"/>
              </a:lnSpc>
              <a:defRPr spc="-34" sz="348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(동료) 데이터사이언스 (데이터분석/머신러닝/AI) </a:t>
            </a:r>
          </a:p>
        </p:txBody>
      </p:sp>
      <p:sp>
        <p:nvSpPr>
          <p:cNvPr id="1368" name="(나) 비지니스 지식 및 감각"/>
          <p:cNvSpPr txBox="1"/>
          <p:nvPr/>
        </p:nvSpPr>
        <p:spPr>
          <a:xfrm>
            <a:off x="10391828" y="2255857"/>
            <a:ext cx="5482583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44830">
              <a:lnSpc>
                <a:spcPct val="100000"/>
              </a:lnSpc>
              <a:defRPr spc="-39" sz="396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(나) 비지니스 지식 및 감각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인터뷰 초기 나타나는 증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인터뷰 초기 나타나는 증상</a:t>
            </a:r>
          </a:p>
        </p:txBody>
      </p:sp>
      <p:sp>
        <p:nvSpPr>
          <p:cNvPr id="1371" name="서로에 대한 이해 부족"/>
          <p:cNvSpPr txBox="1"/>
          <p:nvPr/>
        </p:nvSpPr>
        <p:spPr>
          <a:xfrm>
            <a:off x="750512" y="2457069"/>
            <a:ext cx="8540783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서로에 대한 이해 부족</a:t>
            </a:r>
          </a:p>
        </p:txBody>
      </p:sp>
      <p:sp>
        <p:nvSpPr>
          <p:cNvPr id="1372" name="(동료) 데이터사이언스 (데이터분석/머신러닝/AI)"/>
          <p:cNvSpPr txBox="1"/>
          <p:nvPr/>
        </p:nvSpPr>
        <p:spPr>
          <a:xfrm>
            <a:off x="10383832" y="3019962"/>
            <a:ext cx="8909287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78790">
              <a:lnSpc>
                <a:spcPct val="100000"/>
              </a:lnSpc>
              <a:defRPr spc="-34" sz="348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(동료) 데이터사이언스 (데이터분석/머신러닝/AI) </a:t>
            </a:r>
          </a:p>
        </p:txBody>
      </p:sp>
      <p:sp>
        <p:nvSpPr>
          <p:cNvPr id="1373" name="(나) 비지니스 지식 및 감각"/>
          <p:cNvSpPr txBox="1"/>
          <p:nvPr/>
        </p:nvSpPr>
        <p:spPr>
          <a:xfrm>
            <a:off x="10391828" y="2255857"/>
            <a:ext cx="5482583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44830">
              <a:lnSpc>
                <a:spcPct val="100000"/>
              </a:lnSpc>
              <a:defRPr spc="-39" sz="396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(나) 비지니스 지식 및 감각</a:t>
            </a:r>
          </a:p>
        </p:txBody>
      </p:sp>
      <p:sp>
        <p:nvSpPr>
          <p:cNvPr id="1374" name="얘가 광고주죠? 얘는 매체인가요?"/>
          <p:cNvSpPr txBox="1"/>
          <p:nvPr/>
        </p:nvSpPr>
        <p:spPr>
          <a:xfrm>
            <a:off x="2831503" y="4535482"/>
            <a:ext cx="7281494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7850">
              <a:lnSpc>
                <a:spcPct val="100000"/>
              </a:lnSpc>
              <a:defRPr spc="-42" sz="42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얘가 광고주죠? 얘는 매체인가요?</a:t>
            </a:r>
          </a:p>
        </p:txBody>
      </p:sp>
      <p:sp>
        <p:nvSpPr>
          <p:cNvPr id="1375" name="왜 퍼포먼스 광고 단가가 더 비싼가요?"/>
          <p:cNvSpPr txBox="1"/>
          <p:nvPr/>
        </p:nvSpPr>
        <p:spPr>
          <a:xfrm>
            <a:off x="10645828" y="4535482"/>
            <a:ext cx="7471484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28319">
              <a:lnSpc>
                <a:spcPct val="100000"/>
              </a:lnSpc>
              <a:defRPr spc="-38" sz="3839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왜 퍼포먼스 광고 단가가 더 비싼가요?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인터뷰 초기 나타나는 증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인터뷰 초기 나타나는 증상</a:t>
            </a:r>
          </a:p>
        </p:txBody>
      </p:sp>
      <p:sp>
        <p:nvSpPr>
          <p:cNvPr id="1378" name="서로에 대한 이해 부족"/>
          <p:cNvSpPr txBox="1"/>
          <p:nvPr/>
        </p:nvSpPr>
        <p:spPr>
          <a:xfrm>
            <a:off x="750512" y="2457069"/>
            <a:ext cx="8540783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서로에 대한 이해 부족</a:t>
            </a:r>
          </a:p>
        </p:txBody>
      </p:sp>
      <p:sp>
        <p:nvSpPr>
          <p:cNvPr id="1379" name="(동료) 데이터사이언스 (데이터분석/머신러닝/AI)"/>
          <p:cNvSpPr txBox="1"/>
          <p:nvPr/>
        </p:nvSpPr>
        <p:spPr>
          <a:xfrm>
            <a:off x="10383832" y="3019962"/>
            <a:ext cx="8909287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78790">
              <a:lnSpc>
                <a:spcPct val="100000"/>
              </a:lnSpc>
              <a:defRPr spc="-34" sz="348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(동료) 데이터사이언스 (데이터분석/머신러닝/AI) </a:t>
            </a:r>
          </a:p>
        </p:txBody>
      </p:sp>
      <p:sp>
        <p:nvSpPr>
          <p:cNvPr id="1380" name="(나) 비지니스 지식 및 감각"/>
          <p:cNvSpPr txBox="1"/>
          <p:nvPr/>
        </p:nvSpPr>
        <p:spPr>
          <a:xfrm>
            <a:off x="10391828" y="2255857"/>
            <a:ext cx="5482583" cy="106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44830">
              <a:lnSpc>
                <a:spcPct val="100000"/>
              </a:lnSpc>
              <a:defRPr spc="-39" sz="396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(나) 비지니스 지식 및 감각</a:t>
            </a:r>
          </a:p>
        </p:txBody>
      </p:sp>
      <p:sp>
        <p:nvSpPr>
          <p:cNvPr id="1381" name="얘가 광고주죠? 얘는 매체인가요?"/>
          <p:cNvSpPr txBox="1"/>
          <p:nvPr/>
        </p:nvSpPr>
        <p:spPr>
          <a:xfrm>
            <a:off x="2831503" y="4535482"/>
            <a:ext cx="7281494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7850">
              <a:lnSpc>
                <a:spcPct val="100000"/>
              </a:lnSpc>
              <a:defRPr spc="-42" sz="42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얘가 광고주죠? 얘는 매체인가요?</a:t>
            </a:r>
          </a:p>
        </p:txBody>
      </p:sp>
      <p:sp>
        <p:nvSpPr>
          <p:cNvPr id="1382" name="왜 퍼포먼스 광고 단가가 더 비싼가요?"/>
          <p:cNvSpPr txBox="1"/>
          <p:nvPr/>
        </p:nvSpPr>
        <p:spPr>
          <a:xfrm>
            <a:off x="10645828" y="4535482"/>
            <a:ext cx="7471484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28319">
              <a:lnSpc>
                <a:spcPct val="100000"/>
              </a:lnSpc>
              <a:defRPr spc="-38" sz="3839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왜 퍼포먼스 광고 단가가 더 비싼가요?</a:t>
            </a:r>
          </a:p>
        </p:txBody>
      </p:sp>
      <p:sp>
        <p:nvSpPr>
          <p:cNvPr id="1383" name="데이터사이언스는 무엇을 할 수 있죠?"/>
          <p:cNvSpPr txBox="1"/>
          <p:nvPr/>
        </p:nvSpPr>
        <p:spPr>
          <a:xfrm>
            <a:off x="2736508" y="5853936"/>
            <a:ext cx="7471484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36575">
              <a:lnSpc>
                <a:spcPct val="100000"/>
              </a:lnSpc>
              <a:defRPr spc="-39" sz="39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데이터사이언스는 무엇을 할 수 있죠?</a:t>
            </a:r>
          </a:p>
        </p:txBody>
      </p:sp>
      <p:sp>
        <p:nvSpPr>
          <p:cNvPr id="1384" name="예측/분류가 무슨 차이인가요?"/>
          <p:cNvSpPr txBox="1"/>
          <p:nvPr/>
        </p:nvSpPr>
        <p:spPr>
          <a:xfrm>
            <a:off x="10645828" y="5853936"/>
            <a:ext cx="6081880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70">
              <a:lnSpc>
                <a:spcPct val="100000"/>
              </a:lnSpc>
              <a:defRPr spc="-38" sz="3848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예측/분류가 무슨 차이인가요?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8313" y="1374421"/>
            <a:ext cx="11407374" cy="10967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그 해결은 결국.."/>
          <p:cNvSpPr txBox="1"/>
          <p:nvPr>
            <p:ph type="title"/>
          </p:nvPr>
        </p:nvSpPr>
        <p:spPr>
          <a:xfrm>
            <a:off x="1219200" y="774700"/>
            <a:ext cx="7603407" cy="1727200"/>
          </a:xfrm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 해결은 결국.. </a:t>
            </a:r>
          </a:p>
        </p:txBody>
      </p:sp>
      <p:sp>
        <p:nvSpPr>
          <p:cNvPr id="1388" name="소통과 회의"/>
          <p:cNvSpPr txBox="1"/>
          <p:nvPr/>
        </p:nvSpPr>
        <p:spPr>
          <a:xfrm>
            <a:off x="15314916" y="774700"/>
            <a:ext cx="7603407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defRPr b="1" spc="-84" sz="8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소통</a:t>
            </a:r>
            <a:r>
              <a:t>과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회의</a:t>
            </a:r>
          </a:p>
        </p:txBody>
      </p:sp>
      <p:sp>
        <p:nvSpPr>
          <p:cNvPr id="1389" name="그럼에도 불구하고"/>
          <p:cNvSpPr txBox="1"/>
          <p:nvPr/>
        </p:nvSpPr>
        <p:spPr>
          <a:xfrm>
            <a:off x="8341332" y="1019519"/>
            <a:ext cx="641106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975104">
              <a:lnSpc>
                <a:spcPct val="80000"/>
              </a:lnSpc>
              <a:defRPr b="1" spc="-68" sz="6804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그럼에도 불구하고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그 해결은 결국.."/>
          <p:cNvSpPr txBox="1"/>
          <p:nvPr>
            <p:ph type="title"/>
          </p:nvPr>
        </p:nvSpPr>
        <p:spPr>
          <a:xfrm>
            <a:off x="1219200" y="774700"/>
            <a:ext cx="7603407" cy="1727200"/>
          </a:xfrm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 해결은 결국.. </a:t>
            </a:r>
          </a:p>
        </p:txBody>
      </p:sp>
      <p:sp>
        <p:nvSpPr>
          <p:cNvPr id="1392" name="기획 초반 매주 회의"/>
          <p:cNvSpPr txBox="1"/>
          <p:nvPr/>
        </p:nvSpPr>
        <p:spPr>
          <a:xfrm>
            <a:off x="375122" y="237546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기획 초반 매주 회의</a:t>
            </a:r>
          </a:p>
        </p:txBody>
      </p:sp>
      <p:sp>
        <p:nvSpPr>
          <p:cNvPr id="1393" name="소통과 회의"/>
          <p:cNvSpPr txBox="1"/>
          <p:nvPr/>
        </p:nvSpPr>
        <p:spPr>
          <a:xfrm>
            <a:off x="15314916" y="774700"/>
            <a:ext cx="7603407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defRPr b="1" spc="-84" sz="8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소통</a:t>
            </a:r>
            <a:r>
              <a:t>과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회의</a:t>
            </a:r>
          </a:p>
        </p:txBody>
      </p:sp>
      <p:sp>
        <p:nvSpPr>
          <p:cNvPr id="1394" name="그럼에도 불구하고"/>
          <p:cNvSpPr txBox="1"/>
          <p:nvPr/>
        </p:nvSpPr>
        <p:spPr>
          <a:xfrm>
            <a:off x="8341332" y="1019519"/>
            <a:ext cx="641106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975104">
              <a:lnSpc>
                <a:spcPct val="80000"/>
              </a:lnSpc>
              <a:defRPr b="1" spc="-68" sz="6804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그럼에도 불구하고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그 해결은 결국.."/>
          <p:cNvSpPr txBox="1"/>
          <p:nvPr>
            <p:ph type="title"/>
          </p:nvPr>
        </p:nvSpPr>
        <p:spPr>
          <a:xfrm>
            <a:off x="1219200" y="774700"/>
            <a:ext cx="7603407" cy="1727200"/>
          </a:xfrm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 해결은 결국.. </a:t>
            </a:r>
          </a:p>
        </p:txBody>
      </p:sp>
      <p:sp>
        <p:nvSpPr>
          <p:cNvPr id="1397" name="기획 초반 매주 회의"/>
          <p:cNvSpPr txBox="1"/>
          <p:nvPr/>
        </p:nvSpPr>
        <p:spPr>
          <a:xfrm>
            <a:off x="375122" y="237546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기획 초반 매주 회의</a:t>
            </a:r>
          </a:p>
        </p:txBody>
      </p:sp>
      <p:sp>
        <p:nvSpPr>
          <p:cNvPr id="1398" name="이렇게 설계하면 어떨까요?"/>
          <p:cNvSpPr txBox="1"/>
          <p:nvPr/>
        </p:nvSpPr>
        <p:spPr>
          <a:xfrm>
            <a:off x="1837152" y="3572526"/>
            <a:ext cx="7281495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이렇게 설계하면 어떨까요?</a:t>
            </a:r>
          </a:p>
        </p:txBody>
      </p:sp>
      <p:sp>
        <p:nvSpPr>
          <p:cNvPr id="1399" name="소통과 회의"/>
          <p:cNvSpPr txBox="1"/>
          <p:nvPr/>
        </p:nvSpPr>
        <p:spPr>
          <a:xfrm>
            <a:off x="15314916" y="774700"/>
            <a:ext cx="7603407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defRPr b="1" spc="-84" sz="8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소통</a:t>
            </a:r>
            <a:r>
              <a:t>과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회의</a:t>
            </a:r>
          </a:p>
        </p:txBody>
      </p:sp>
      <p:sp>
        <p:nvSpPr>
          <p:cNvPr id="1400" name="그럼에도 불구하고"/>
          <p:cNvSpPr txBox="1"/>
          <p:nvPr/>
        </p:nvSpPr>
        <p:spPr>
          <a:xfrm>
            <a:off x="8341332" y="1019519"/>
            <a:ext cx="641106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975104">
              <a:lnSpc>
                <a:spcPct val="80000"/>
              </a:lnSpc>
              <a:defRPr b="1" spc="-68" sz="6804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그럼에도 불구하고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그 해결은 결국.."/>
          <p:cNvSpPr txBox="1"/>
          <p:nvPr>
            <p:ph type="title"/>
          </p:nvPr>
        </p:nvSpPr>
        <p:spPr>
          <a:xfrm>
            <a:off x="1219200" y="774700"/>
            <a:ext cx="7603407" cy="1727200"/>
          </a:xfrm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 해결은 결국.. </a:t>
            </a:r>
          </a:p>
        </p:txBody>
      </p:sp>
      <p:sp>
        <p:nvSpPr>
          <p:cNvPr id="1403" name="기획 초반 매주 회의"/>
          <p:cNvSpPr txBox="1"/>
          <p:nvPr/>
        </p:nvSpPr>
        <p:spPr>
          <a:xfrm>
            <a:off x="375122" y="237546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기획 초반 매주 회의</a:t>
            </a:r>
          </a:p>
        </p:txBody>
      </p:sp>
      <p:sp>
        <p:nvSpPr>
          <p:cNvPr id="1404" name="이렇게 설계하면 어떨까요?"/>
          <p:cNvSpPr txBox="1"/>
          <p:nvPr/>
        </p:nvSpPr>
        <p:spPr>
          <a:xfrm>
            <a:off x="1837152" y="3572526"/>
            <a:ext cx="7281495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이렇게 설계하면 어떨까요?</a:t>
            </a:r>
          </a:p>
        </p:txBody>
      </p:sp>
      <p:sp>
        <p:nvSpPr>
          <p:cNvPr id="1405" name="ML시나리오_초안.pptx"/>
          <p:cNvSpPr txBox="1"/>
          <p:nvPr/>
        </p:nvSpPr>
        <p:spPr>
          <a:xfrm>
            <a:off x="9193234" y="3719418"/>
            <a:ext cx="348736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87984">
              <a:lnSpc>
                <a:spcPct val="100000"/>
              </a:lnSpc>
              <a:defRPr spc="-28" sz="2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ML시나리오_초안.pptx</a:t>
            </a:r>
          </a:p>
        </p:txBody>
      </p:sp>
      <p:sp>
        <p:nvSpPr>
          <p:cNvPr id="1406" name="소통과 회의"/>
          <p:cNvSpPr txBox="1"/>
          <p:nvPr/>
        </p:nvSpPr>
        <p:spPr>
          <a:xfrm>
            <a:off x="15314916" y="774700"/>
            <a:ext cx="7603407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defRPr b="1" spc="-84" sz="8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소통</a:t>
            </a:r>
            <a:r>
              <a:t>과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회의</a:t>
            </a:r>
          </a:p>
        </p:txBody>
      </p:sp>
      <p:sp>
        <p:nvSpPr>
          <p:cNvPr id="1407" name="그럼에도 불구하고"/>
          <p:cNvSpPr txBox="1"/>
          <p:nvPr/>
        </p:nvSpPr>
        <p:spPr>
          <a:xfrm>
            <a:off x="8341332" y="1019519"/>
            <a:ext cx="641106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975104">
              <a:lnSpc>
                <a:spcPct val="80000"/>
              </a:lnSpc>
              <a:defRPr b="1" spc="-68" sz="6804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그럼에도 불구하고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그 해결은 결국.."/>
          <p:cNvSpPr txBox="1"/>
          <p:nvPr>
            <p:ph type="title"/>
          </p:nvPr>
        </p:nvSpPr>
        <p:spPr>
          <a:xfrm>
            <a:off x="1219200" y="774700"/>
            <a:ext cx="7603407" cy="1727200"/>
          </a:xfrm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 해결은 결국.. </a:t>
            </a:r>
          </a:p>
        </p:txBody>
      </p:sp>
      <p:sp>
        <p:nvSpPr>
          <p:cNvPr id="1410" name="기획 초반 매주 회의"/>
          <p:cNvSpPr txBox="1"/>
          <p:nvPr/>
        </p:nvSpPr>
        <p:spPr>
          <a:xfrm>
            <a:off x="375122" y="237546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기획 초반 매주 회의</a:t>
            </a:r>
          </a:p>
        </p:txBody>
      </p:sp>
      <p:sp>
        <p:nvSpPr>
          <p:cNvPr id="1411" name="이렇게 설계하면 어떨까요?"/>
          <p:cNvSpPr txBox="1"/>
          <p:nvPr/>
        </p:nvSpPr>
        <p:spPr>
          <a:xfrm>
            <a:off x="1837152" y="3572526"/>
            <a:ext cx="7281495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이렇게 설계하면 어떨까요?</a:t>
            </a:r>
          </a:p>
        </p:txBody>
      </p:sp>
      <p:sp>
        <p:nvSpPr>
          <p:cNvPr id="1412" name="ML시나리오_초안.pptx"/>
          <p:cNvSpPr txBox="1"/>
          <p:nvPr/>
        </p:nvSpPr>
        <p:spPr>
          <a:xfrm>
            <a:off x="9193234" y="3719418"/>
            <a:ext cx="348736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87984">
              <a:lnSpc>
                <a:spcPct val="100000"/>
              </a:lnSpc>
              <a:defRPr spc="-28" sz="2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ML시나리오_초안.pptx</a:t>
            </a:r>
          </a:p>
        </p:txBody>
      </p:sp>
      <p:sp>
        <p:nvSpPr>
          <p:cNvPr id="1413" name="소통과 회의"/>
          <p:cNvSpPr txBox="1"/>
          <p:nvPr/>
        </p:nvSpPr>
        <p:spPr>
          <a:xfrm>
            <a:off x="15314916" y="774700"/>
            <a:ext cx="7603407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defRPr b="1" spc="-84" sz="8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소통</a:t>
            </a:r>
            <a:r>
              <a:t>과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회의</a:t>
            </a:r>
          </a:p>
        </p:txBody>
      </p:sp>
      <p:sp>
        <p:nvSpPr>
          <p:cNvPr id="1414" name="그럼에도 불구하고"/>
          <p:cNvSpPr txBox="1"/>
          <p:nvPr/>
        </p:nvSpPr>
        <p:spPr>
          <a:xfrm>
            <a:off x="8341332" y="1019519"/>
            <a:ext cx="641106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975104">
              <a:lnSpc>
                <a:spcPct val="80000"/>
              </a:lnSpc>
              <a:defRPr b="1" spc="-68" sz="6804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그럼에도 불구하고</a:t>
            </a:r>
          </a:p>
        </p:txBody>
      </p:sp>
      <p:sp>
        <p:nvSpPr>
          <p:cNvPr id="1415" name="ML시나리오_수정.pptx"/>
          <p:cNvSpPr txBox="1"/>
          <p:nvPr/>
        </p:nvSpPr>
        <p:spPr>
          <a:xfrm>
            <a:off x="12755190" y="3719418"/>
            <a:ext cx="348736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87984">
              <a:lnSpc>
                <a:spcPct val="100000"/>
              </a:lnSpc>
              <a:defRPr spc="-28" sz="2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ML시나리오_수정.pptx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그 해결은 결국.."/>
          <p:cNvSpPr txBox="1"/>
          <p:nvPr>
            <p:ph type="title"/>
          </p:nvPr>
        </p:nvSpPr>
        <p:spPr>
          <a:xfrm>
            <a:off x="1219200" y="774700"/>
            <a:ext cx="7603407" cy="1727200"/>
          </a:xfrm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 해결은 결국.. </a:t>
            </a:r>
          </a:p>
        </p:txBody>
      </p:sp>
      <p:sp>
        <p:nvSpPr>
          <p:cNvPr id="1418" name="기획 초반 매주 회의"/>
          <p:cNvSpPr txBox="1"/>
          <p:nvPr/>
        </p:nvSpPr>
        <p:spPr>
          <a:xfrm>
            <a:off x="375122" y="237546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기획 초반 매주 회의</a:t>
            </a:r>
          </a:p>
        </p:txBody>
      </p:sp>
      <p:sp>
        <p:nvSpPr>
          <p:cNvPr id="1419" name="이렇게 설계하면 어떨까요?"/>
          <p:cNvSpPr txBox="1"/>
          <p:nvPr/>
        </p:nvSpPr>
        <p:spPr>
          <a:xfrm>
            <a:off x="1837152" y="3572526"/>
            <a:ext cx="7281495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이렇게 설계하면 어떨까요?</a:t>
            </a:r>
          </a:p>
        </p:txBody>
      </p:sp>
      <p:sp>
        <p:nvSpPr>
          <p:cNvPr id="1420" name="ML시나리오_초안.pptx"/>
          <p:cNvSpPr txBox="1"/>
          <p:nvPr/>
        </p:nvSpPr>
        <p:spPr>
          <a:xfrm>
            <a:off x="9193234" y="3719418"/>
            <a:ext cx="348736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87984">
              <a:lnSpc>
                <a:spcPct val="100000"/>
              </a:lnSpc>
              <a:defRPr spc="-28" sz="2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ML시나리오_초안.pptx</a:t>
            </a:r>
          </a:p>
        </p:txBody>
      </p:sp>
      <p:sp>
        <p:nvSpPr>
          <p:cNvPr id="1421" name="소통과 회의"/>
          <p:cNvSpPr txBox="1"/>
          <p:nvPr/>
        </p:nvSpPr>
        <p:spPr>
          <a:xfrm>
            <a:off x="15314916" y="774700"/>
            <a:ext cx="7603407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defRPr b="1" spc="-84" sz="8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소통</a:t>
            </a:r>
            <a:r>
              <a:t>과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회의</a:t>
            </a:r>
          </a:p>
        </p:txBody>
      </p:sp>
      <p:sp>
        <p:nvSpPr>
          <p:cNvPr id="1422" name="그럼에도 불구하고"/>
          <p:cNvSpPr txBox="1"/>
          <p:nvPr/>
        </p:nvSpPr>
        <p:spPr>
          <a:xfrm>
            <a:off x="8341332" y="1019519"/>
            <a:ext cx="641106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975104">
              <a:lnSpc>
                <a:spcPct val="80000"/>
              </a:lnSpc>
              <a:defRPr b="1" spc="-68" sz="6804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그럼에도 불구하고</a:t>
            </a:r>
          </a:p>
        </p:txBody>
      </p:sp>
      <p:sp>
        <p:nvSpPr>
          <p:cNvPr id="1423" name="ML시나리오_수정.pptx"/>
          <p:cNvSpPr txBox="1"/>
          <p:nvPr/>
        </p:nvSpPr>
        <p:spPr>
          <a:xfrm>
            <a:off x="12755190" y="3719418"/>
            <a:ext cx="348736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87984">
              <a:lnSpc>
                <a:spcPct val="100000"/>
              </a:lnSpc>
              <a:defRPr spc="-28" sz="2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ML시나리오_수정.pptx</a:t>
            </a:r>
          </a:p>
        </p:txBody>
      </p:sp>
      <p:sp>
        <p:nvSpPr>
          <p:cNvPr id="1424" name="ML시나리오_수정_최종.pptx"/>
          <p:cNvSpPr txBox="1"/>
          <p:nvPr/>
        </p:nvSpPr>
        <p:spPr>
          <a:xfrm>
            <a:off x="16317146" y="3744054"/>
            <a:ext cx="408857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63220">
              <a:lnSpc>
                <a:spcPct val="100000"/>
              </a:lnSpc>
              <a:defRPr spc="-26" sz="264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ML시나리오_수정_최종.pptx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그 해결은 결국.."/>
          <p:cNvSpPr txBox="1"/>
          <p:nvPr>
            <p:ph type="title"/>
          </p:nvPr>
        </p:nvSpPr>
        <p:spPr>
          <a:xfrm>
            <a:off x="1219200" y="774700"/>
            <a:ext cx="7603407" cy="1727200"/>
          </a:xfrm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 해결은 결국.. </a:t>
            </a:r>
          </a:p>
        </p:txBody>
      </p:sp>
      <p:sp>
        <p:nvSpPr>
          <p:cNvPr id="1427" name="기획 초반 매주 회의"/>
          <p:cNvSpPr txBox="1"/>
          <p:nvPr/>
        </p:nvSpPr>
        <p:spPr>
          <a:xfrm>
            <a:off x="375122" y="237546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기획 초반 매주 회의</a:t>
            </a:r>
          </a:p>
        </p:txBody>
      </p:sp>
      <p:sp>
        <p:nvSpPr>
          <p:cNvPr id="1428" name="이렇게 설계하면 어떨까요?"/>
          <p:cNvSpPr txBox="1"/>
          <p:nvPr/>
        </p:nvSpPr>
        <p:spPr>
          <a:xfrm>
            <a:off x="1837152" y="3572526"/>
            <a:ext cx="7281495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이렇게 설계하면 어떨까요?</a:t>
            </a:r>
          </a:p>
        </p:txBody>
      </p:sp>
      <p:sp>
        <p:nvSpPr>
          <p:cNvPr id="1429" name="ML시나리오_초안.pptx"/>
          <p:cNvSpPr txBox="1"/>
          <p:nvPr/>
        </p:nvSpPr>
        <p:spPr>
          <a:xfrm>
            <a:off x="9193234" y="3719418"/>
            <a:ext cx="348736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87984">
              <a:lnSpc>
                <a:spcPct val="100000"/>
              </a:lnSpc>
              <a:defRPr spc="-28" sz="2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ML시나리오_초안.pptx</a:t>
            </a:r>
          </a:p>
        </p:txBody>
      </p:sp>
      <p:sp>
        <p:nvSpPr>
          <p:cNvPr id="1430" name="소통과 회의"/>
          <p:cNvSpPr txBox="1"/>
          <p:nvPr/>
        </p:nvSpPr>
        <p:spPr>
          <a:xfrm>
            <a:off x="15314916" y="774700"/>
            <a:ext cx="7603407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defRPr b="1" spc="-84" sz="8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소통</a:t>
            </a:r>
            <a:r>
              <a:t>과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회의</a:t>
            </a:r>
          </a:p>
        </p:txBody>
      </p:sp>
      <p:sp>
        <p:nvSpPr>
          <p:cNvPr id="1431" name="그럼에도 불구하고"/>
          <p:cNvSpPr txBox="1"/>
          <p:nvPr/>
        </p:nvSpPr>
        <p:spPr>
          <a:xfrm>
            <a:off x="8341332" y="1019519"/>
            <a:ext cx="641106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975104">
              <a:lnSpc>
                <a:spcPct val="80000"/>
              </a:lnSpc>
              <a:defRPr b="1" spc="-68" sz="6804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그럼에도 불구하고</a:t>
            </a:r>
          </a:p>
        </p:txBody>
      </p:sp>
      <p:sp>
        <p:nvSpPr>
          <p:cNvPr id="1432" name="ML시나리오_수정.pptx"/>
          <p:cNvSpPr txBox="1"/>
          <p:nvPr/>
        </p:nvSpPr>
        <p:spPr>
          <a:xfrm>
            <a:off x="12755190" y="3719418"/>
            <a:ext cx="348736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87984">
              <a:lnSpc>
                <a:spcPct val="100000"/>
              </a:lnSpc>
              <a:defRPr spc="-28" sz="2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ML시나리오_수정.pptx</a:t>
            </a:r>
          </a:p>
        </p:txBody>
      </p:sp>
      <p:sp>
        <p:nvSpPr>
          <p:cNvPr id="1433" name="ML시나리오_수정_최종.pptx"/>
          <p:cNvSpPr txBox="1"/>
          <p:nvPr/>
        </p:nvSpPr>
        <p:spPr>
          <a:xfrm>
            <a:off x="16317146" y="3744054"/>
            <a:ext cx="408857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63220">
              <a:lnSpc>
                <a:spcPct val="100000"/>
              </a:lnSpc>
              <a:defRPr spc="-26" sz="264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ML시나리오_수정_최종.pptx</a:t>
            </a:r>
          </a:p>
        </p:txBody>
      </p:sp>
      <p:sp>
        <p:nvSpPr>
          <p:cNvPr id="1434" name="ML시나리오_final.pptx"/>
          <p:cNvSpPr txBox="1"/>
          <p:nvPr/>
        </p:nvSpPr>
        <p:spPr>
          <a:xfrm>
            <a:off x="20312291" y="3719418"/>
            <a:ext cx="4088580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9" sz="3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ML시나리오_final.pptx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그 해결은 결국.."/>
          <p:cNvSpPr txBox="1"/>
          <p:nvPr>
            <p:ph type="title"/>
          </p:nvPr>
        </p:nvSpPr>
        <p:spPr>
          <a:xfrm>
            <a:off x="1219200" y="774700"/>
            <a:ext cx="7603407" cy="1727200"/>
          </a:xfrm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 해결은 결국.. </a:t>
            </a:r>
          </a:p>
        </p:txBody>
      </p:sp>
      <p:sp>
        <p:nvSpPr>
          <p:cNvPr id="1437" name="기획 초반 매주 회의"/>
          <p:cNvSpPr txBox="1"/>
          <p:nvPr/>
        </p:nvSpPr>
        <p:spPr>
          <a:xfrm>
            <a:off x="375122" y="2375462"/>
            <a:ext cx="8540784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기획 초반 매주 회의</a:t>
            </a:r>
          </a:p>
        </p:txBody>
      </p:sp>
      <p:sp>
        <p:nvSpPr>
          <p:cNvPr id="1438" name="이렇게 설계하면 어떨까요?"/>
          <p:cNvSpPr txBox="1"/>
          <p:nvPr/>
        </p:nvSpPr>
        <p:spPr>
          <a:xfrm>
            <a:off x="1837152" y="3572526"/>
            <a:ext cx="7281495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18184">
              <a:lnSpc>
                <a:spcPct val="100000"/>
              </a:lnSpc>
              <a:defRPr spc="-52" sz="52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이렇게 설계하면 어떨까요?</a:t>
            </a:r>
          </a:p>
        </p:txBody>
      </p:sp>
      <p:sp>
        <p:nvSpPr>
          <p:cNvPr id="1439" name="ML시나리오_초안.pptx"/>
          <p:cNvSpPr txBox="1"/>
          <p:nvPr/>
        </p:nvSpPr>
        <p:spPr>
          <a:xfrm>
            <a:off x="9193234" y="3719418"/>
            <a:ext cx="348736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87984">
              <a:lnSpc>
                <a:spcPct val="100000"/>
              </a:lnSpc>
              <a:defRPr spc="-28" sz="2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ML시나리오_초안.pptx</a:t>
            </a:r>
          </a:p>
        </p:txBody>
      </p:sp>
      <p:sp>
        <p:nvSpPr>
          <p:cNvPr id="1440" name="소통과 회의"/>
          <p:cNvSpPr txBox="1"/>
          <p:nvPr/>
        </p:nvSpPr>
        <p:spPr>
          <a:xfrm>
            <a:off x="15314916" y="774700"/>
            <a:ext cx="7603407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defRPr b="1" spc="-84" sz="8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소통</a:t>
            </a:r>
            <a:r>
              <a:t>과 </a:t>
            </a:r>
            <a:r>
              <a: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회의</a:t>
            </a:r>
          </a:p>
        </p:txBody>
      </p:sp>
      <p:sp>
        <p:nvSpPr>
          <p:cNvPr id="1441" name="그럼에도 불구하고"/>
          <p:cNvSpPr txBox="1"/>
          <p:nvPr/>
        </p:nvSpPr>
        <p:spPr>
          <a:xfrm>
            <a:off x="8341332" y="1019519"/>
            <a:ext cx="641106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975104">
              <a:lnSpc>
                <a:spcPct val="80000"/>
              </a:lnSpc>
              <a:defRPr b="1" spc="-68" sz="6804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그럼에도 불구하고</a:t>
            </a:r>
          </a:p>
        </p:txBody>
      </p:sp>
      <p:sp>
        <p:nvSpPr>
          <p:cNvPr id="1442" name="ML시나리오_수정.pptx"/>
          <p:cNvSpPr txBox="1"/>
          <p:nvPr/>
        </p:nvSpPr>
        <p:spPr>
          <a:xfrm>
            <a:off x="12755190" y="3719418"/>
            <a:ext cx="348736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87984">
              <a:lnSpc>
                <a:spcPct val="100000"/>
              </a:lnSpc>
              <a:defRPr spc="-28" sz="282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ML시나리오_수정.pptx</a:t>
            </a:r>
          </a:p>
        </p:txBody>
      </p:sp>
      <p:sp>
        <p:nvSpPr>
          <p:cNvPr id="1443" name="ML시나리오_수정_최종.pptx"/>
          <p:cNvSpPr txBox="1"/>
          <p:nvPr/>
        </p:nvSpPr>
        <p:spPr>
          <a:xfrm>
            <a:off x="16317146" y="3744054"/>
            <a:ext cx="4088579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63220">
              <a:lnSpc>
                <a:spcPct val="100000"/>
              </a:lnSpc>
              <a:defRPr spc="-26" sz="264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ML시나리오_수정_최종.pptx</a:t>
            </a:r>
          </a:p>
        </p:txBody>
      </p:sp>
      <p:sp>
        <p:nvSpPr>
          <p:cNvPr id="1444" name="ML시나리오_final.pptx"/>
          <p:cNvSpPr txBox="1"/>
          <p:nvPr/>
        </p:nvSpPr>
        <p:spPr>
          <a:xfrm>
            <a:off x="20312291" y="3719418"/>
            <a:ext cx="4088580" cy="867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9" sz="30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ML시나리오_final.pptx</a:t>
            </a:r>
          </a:p>
        </p:txBody>
      </p:sp>
      <p:sp>
        <p:nvSpPr>
          <p:cNvPr id="1445" name="화살표"/>
          <p:cNvSpPr/>
          <p:nvPr/>
        </p:nvSpPr>
        <p:spPr>
          <a:xfrm>
            <a:off x="2890397" y="551088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446" name="[현재] 정기적인 아이디어 회의 &amp; 신규 아이템 회의로 지속"/>
          <p:cNvSpPr txBox="1"/>
          <p:nvPr/>
        </p:nvSpPr>
        <p:spPr>
          <a:xfrm>
            <a:off x="3994877" y="5613483"/>
            <a:ext cx="18252777" cy="10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25500">
              <a:lnSpc>
                <a:spcPct val="100000"/>
              </a:lnSpc>
              <a:defRPr spc="-59" sz="6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[현재] </a:t>
            </a:r>
            <a:r>
              <a:rPr>
                <a:solidFill>
                  <a:schemeClr val="accent1">
                    <a:lumOff val="-24499"/>
                  </a:schemeClr>
                </a:solidFill>
              </a:rPr>
              <a:t>정기적인</a:t>
            </a:r>
            <a:r>
              <a:t> 아이디어 회의 &amp; 신규 아이템 회의로 </a:t>
            </a:r>
            <a:r>
              <a:rPr>
                <a:solidFill>
                  <a:schemeClr val="accent1">
                    <a:satOff val="2969"/>
                    <a:lumOff val="-11469"/>
                  </a:schemeClr>
                </a:solidFill>
              </a:rPr>
              <a:t>지속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선"/>
          <p:cNvSpPr/>
          <p:nvPr/>
        </p:nvSpPr>
        <p:spPr>
          <a:xfrm>
            <a:off x="7555284" y="4860800"/>
            <a:ext cx="136554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49" name="선"/>
          <p:cNvSpPr/>
          <p:nvPr/>
        </p:nvSpPr>
        <p:spPr>
          <a:xfrm>
            <a:off x="4174187" y="4908234"/>
            <a:ext cx="2824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0" name="어떤 문제를 풀었나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어떤 문제를 풀었나?</a:t>
            </a:r>
          </a:p>
        </p:txBody>
      </p:sp>
      <p:pic>
        <p:nvPicPr>
          <p:cNvPr id="145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3483" y="4090446"/>
            <a:ext cx="1347935" cy="128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5" name="그룹화"/>
          <p:cNvGrpSpPr/>
          <p:nvPr/>
        </p:nvGrpSpPr>
        <p:grpSpPr>
          <a:xfrm>
            <a:off x="3161040" y="4277746"/>
            <a:ext cx="1347936" cy="1347935"/>
            <a:chOff x="0" y="0"/>
            <a:chExt cx="1347934" cy="1347934"/>
          </a:xfrm>
        </p:grpSpPr>
        <p:pic>
          <p:nvPicPr>
            <p:cNvPr id="1452" name="smartphone.png" descr="smart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7935" cy="1347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3" name="직사각형"/>
            <p:cNvSpPr/>
            <p:nvPr/>
          </p:nvSpPr>
          <p:spPr>
            <a:xfrm>
              <a:off x="365564" y="23604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1454" name="직사각형"/>
            <p:cNvSpPr/>
            <p:nvPr/>
          </p:nvSpPr>
          <p:spPr>
            <a:xfrm>
              <a:off x="365564" y="888292"/>
              <a:ext cx="616806" cy="127129"/>
            </a:xfrm>
            <a:prstGeom prst="rect">
              <a:avLst/>
            </a:prstGeom>
            <a:solidFill>
              <a:schemeClr val="accent4">
                <a:hueOff val="-1306536"/>
                <a:satOff val="-22407"/>
                <a:lumOff val="-89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1456" name="매체"/>
          <p:cNvSpPr txBox="1"/>
          <p:nvPr/>
        </p:nvSpPr>
        <p:spPr>
          <a:xfrm>
            <a:off x="3161040" y="3703022"/>
            <a:ext cx="1347936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매체</a:t>
            </a:r>
          </a:p>
        </p:txBody>
      </p:sp>
      <p:sp>
        <p:nvSpPr>
          <p:cNvPr id="1457" name="광고주"/>
          <p:cNvSpPr txBox="1"/>
          <p:nvPr/>
        </p:nvSpPr>
        <p:spPr>
          <a:xfrm>
            <a:off x="22378444" y="431565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광고주</a:t>
            </a:r>
          </a:p>
        </p:txBody>
      </p:sp>
      <p:pic>
        <p:nvPicPr>
          <p:cNvPr id="145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374" y="4044634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3757" y="4138681"/>
            <a:ext cx="2182898" cy="118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2579" y="3402893"/>
            <a:ext cx="3097642" cy="3097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1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659" y="4267523"/>
            <a:ext cx="1186555" cy="1186555"/>
          </a:xfrm>
          <a:prstGeom prst="rect">
            <a:avLst/>
          </a:prstGeom>
          <a:ln w="12700">
            <a:miter lim="400000"/>
          </a:ln>
        </p:spPr>
      </p:pic>
      <p:sp>
        <p:nvSpPr>
          <p:cNvPr id="1462" name="선"/>
          <p:cNvSpPr/>
          <p:nvPr/>
        </p:nvSpPr>
        <p:spPr>
          <a:xfrm>
            <a:off x="1852995" y="4908234"/>
            <a:ext cx="1586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63" name="오디언스"/>
          <p:cNvSpPr txBox="1"/>
          <p:nvPr/>
        </p:nvSpPr>
        <p:spPr>
          <a:xfrm>
            <a:off x="1105969" y="3703022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오디언스</a:t>
            </a:r>
          </a:p>
        </p:txBody>
      </p:sp>
      <p:sp>
        <p:nvSpPr>
          <p:cNvPr id="1464" name="MONEY"/>
          <p:cNvSpPr txBox="1"/>
          <p:nvPr/>
        </p:nvSpPr>
        <p:spPr>
          <a:xfrm>
            <a:off x="10993367" y="2295821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465" name="DATA"/>
          <p:cNvSpPr txBox="1"/>
          <p:nvPr/>
        </p:nvSpPr>
        <p:spPr>
          <a:xfrm>
            <a:off x="10993367" y="6911174"/>
            <a:ext cx="134793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26" sz="27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